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sldIdLst>
    <p:sldId id="257" r:id="rId3"/>
    <p:sldId id="266" r:id="rId4"/>
    <p:sldId id="267" r:id="rId5"/>
    <p:sldId id="268" r:id="rId6"/>
    <p:sldId id="277" r:id="rId7"/>
    <p:sldId id="278" r:id="rId8"/>
    <p:sldId id="270" r:id="rId9"/>
    <p:sldId id="271" r:id="rId10"/>
    <p:sldId id="280" r:id="rId11"/>
    <p:sldId id="281" r:id="rId12"/>
    <p:sldId id="283" r:id="rId13"/>
    <p:sldId id="282" r:id="rId14"/>
    <p:sldId id="272" r:id="rId15"/>
    <p:sldId id="274" r:id="rId16"/>
    <p:sldId id="273" r:id="rId17"/>
    <p:sldId id="27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C07351-E8D3-464B-8352-F725513B52C3}" v="1" dt="2024-02-14T16:56:53.028"/>
    <p1510:client id="{5940E5E8-AEED-49EC-AB88-ADADDCAA2BE3}" v="9" dt="2024-02-14T16:46:03.261"/>
    <p1510:client id="{6A459261-E4D0-4D56-B014-2BE7F9AFBD4E}" v="2" dt="2024-02-14T16:51:30.9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205FCF-5E82-4FE9-98A4-E65877D0B248}"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55BCDC0-2B36-440A-8CEF-383AA8C81310}">
      <dgm:prSet/>
      <dgm:spPr/>
      <dgm:t>
        <a:bodyPr/>
        <a:lstStyle/>
        <a:p>
          <a:r>
            <a:rPr lang="en-US" dirty="0"/>
            <a:t>Summarize key findings and trends from previous research studies related to NPR</a:t>
          </a:r>
        </a:p>
      </dgm:t>
    </dgm:pt>
    <dgm:pt modelId="{CFB353CB-44C1-4331-8C0A-DEBBCEB750F8}" type="parTrans" cxnId="{47A3C5A1-BEFA-46C1-9D36-30974A73B4BB}">
      <dgm:prSet/>
      <dgm:spPr/>
      <dgm:t>
        <a:bodyPr/>
        <a:lstStyle/>
        <a:p>
          <a:endParaRPr lang="en-US"/>
        </a:p>
      </dgm:t>
    </dgm:pt>
    <dgm:pt modelId="{D5CACC36-F1D2-4C0A-A877-C4AFA279317C}" type="sibTrans" cxnId="{47A3C5A1-BEFA-46C1-9D36-30974A73B4BB}">
      <dgm:prSet/>
      <dgm:spPr/>
      <dgm:t>
        <a:bodyPr/>
        <a:lstStyle/>
        <a:p>
          <a:endParaRPr lang="en-US"/>
        </a:p>
      </dgm:t>
    </dgm:pt>
    <dgm:pt modelId="{0F642F19-57D0-47B5-AF47-11AEA4BF2450}">
      <dgm:prSet/>
      <dgm:spPr/>
      <dgm:t>
        <a:bodyPr/>
        <a:lstStyle/>
        <a:p>
          <a:r>
            <a:rPr lang="en-US" dirty="0"/>
            <a:t>Discuss any challenges or limitations identified in the literature, such as issues with accuracy, privacy concerns, or technological constraints</a:t>
          </a:r>
        </a:p>
      </dgm:t>
    </dgm:pt>
    <dgm:pt modelId="{F0E460FF-5C1C-48DB-A111-83BFACA14522}" type="parTrans" cxnId="{DB717AC7-1747-4789-B0E1-3205C68E2B3D}">
      <dgm:prSet/>
      <dgm:spPr/>
      <dgm:t>
        <a:bodyPr/>
        <a:lstStyle/>
        <a:p>
          <a:endParaRPr lang="en-US"/>
        </a:p>
      </dgm:t>
    </dgm:pt>
    <dgm:pt modelId="{D63E143A-FE04-438A-8FF1-C50134AB3280}" type="sibTrans" cxnId="{DB717AC7-1747-4789-B0E1-3205C68E2B3D}">
      <dgm:prSet/>
      <dgm:spPr/>
      <dgm:t>
        <a:bodyPr/>
        <a:lstStyle/>
        <a:p>
          <a:endParaRPr lang="en-US"/>
        </a:p>
      </dgm:t>
    </dgm:pt>
    <dgm:pt modelId="{5FBC8ADE-5981-4FA3-B1EB-E9635C2CA1FF}">
      <dgm:prSet/>
      <dgm:spPr/>
      <dgm:t>
        <a:bodyPr/>
        <a:lstStyle/>
        <a:p>
          <a:r>
            <a:rPr lang="en-US" dirty="0"/>
            <a:t>Identify gaps in current research that need further investigation, paving the way for the audience to understand where future research efforts could be directed</a:t>
          </a:r>
        </a:p>
      </dgm:t>
    </dgm:pt>
    <dgm:pt modelId="{A9EAAEF7-9DF7-4C30-BCBE-570D5D6B506E}" type="parTrans" cxnId="{A9AA3D9E-86C2-47DB-B056-5FE8015AC6BE}">
      <dgm:prSet/>
      <dgm:spPr/>
      <dgm:t>
        <a:bodyPr/>
        <a:lstStyle/>
        <a:p>
          <a:endParaRPr lang="en-US"/>
        </a:p>
      </dgm:t>
    </dgm:pt>
    <dgm:pt modelId="{D3DA3F65-B7DF-4E5E-88A7-170A6AE4BCA3}" type="sibTrans" cxnId="{A9AA3D9E-86C2-47DB-B056-5FE8015AC6BE}">
      <dgm:prSet/>
      <dgm:spPr/>
      <dgm:t>
        <a:bodyPr/>
        <a:lstStyle/>
        <a:p>
          <a:endParaRPr lang="en-US"/>
        </a:p>
      </dgm:t>
    </dgm:pt>
    <dgm:pt modelId="{E8B2EFB1-3CC9-4E66-AEC8-1CF85008AEAC}" type="pres">
      <dgm:prSet presAssocID="{00205FCF-5E82-4FE9-98A4-E65877D0B248}" presName="root" presStyleCnt="0">
        <dgm:presLayoutVars>
          <dgm:dir/>
          <dgm:resizeHandles val="exact"/>
        </dgm:presLayoutVars>
      </dgm:prSet>
      <dgm:spPr/>
    </dgm:pt>
    <dgm:pt modelId="{115177B3-C014-44DE-BB5D-DA0EA418172D}" type="pres">
      <dgm:prSet presAssocID="{C55BCDC0-2B36-440A-8CEF-383AA8C81310}" presName="compNode" presStyleCnt="0"/>
      <dgm:spPr/>
    </dgm:pt>
    <dgm:pt modelId="{68E9544B-3878-4578-9BAD-5F338CB51BB0}" type="pres">
      <dgm:prSet presAssocID="{C55BCDC0-2B36-440A-8CEF-383AA8C81310}" presName="bgRect" presStyleLbl="bgShp" presStyleIdx="0" presStyleCnt="3"/>
      <dgm:spPr/>
    </dgm:pt>
    <dgm:pt modelId="{8BAA6D65-EF25-4967-830E-AC6419CF5C02}" type="pres">
      <dgm:prSet presAssocID="{C55BCDC0-2B36-440A-8CEF-383AA8C8131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F0F6F3FE-140F-41DD-AE87-3E3A2A9A8798}" type="pres">
      <dgm:prSet presAssocID="{C55BCDC0-2B36-440A-8CEF-383AA8C81310}" presName="spaceRect" presStyleCnt="0"/>
      <dgm:spPr/>
    </dgm:pt>
    <dgm:pt modelId="{C8F37E7C-3684-450C-8A52-515390F64DF8}" type="pres">
      <dgm:prSet presAssocID="{C55BCDC0-2B36-440A-8CEF-383AA8C81310}" presName="parTx" presStyleLbl="revTx" presStyleIdx="0" presStyleCnt="3">
        <dgm:presLayoutVars>
          <dgm:chMax val="0"/>
          <dgm:chPref val="0"/>
        </dgm:presLayoutVars>
      </dgm:prSet>
      <dgm:spPr/>
    </dgm:pt>
    <dgm:pt modelId="{F44CC804-ABAD-4411-A064-A3BED2C77E01}" type="pres">
      <dgm:prSet presAssocID="{D5CACC36-F1D2-4C0A-A877-C4AFA279317C}" presName="sibTrans" presStyleCnt="0"/>
      <dgm:spPr/>
    </dgm:pt>
    <dgm:pt modelId="{F17D79F3-BD86-4C6E-9DEE-FF7237E074CC}" type="pres">
      <dgm:prSet presAssocID="{0F642F19-57D0-47B5-AF47-11AEA4BF2450}" presName="compNode" presStyleCnt="0"/>
      <dgm:spPr/>
    </dgm:pt>
    <dgm:pt modelId="{E495B0E2-72CF-4AEC-B8FA-FCC2E6F926B6}" type="pres">
      <dgm:prSet presAssocID="{0F642F19-57D0-47B5-AF47-11AEA4BF2450}" presName="bgRect" presStyleLbl="bgShp" presStyleIdx="1" presStyleCnt="3"/>
      <dgm:spPr/>
    </dgm:pt>
    <dgm:pt modelId="{2E4E51C5-2476-4B51-893B-F5A5BDD029C9}" type="pres">
      <dgm:prSet presAssocID="{0F642F19-57D0-47B5-AF47-11AEA4BF2450}"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arning"/>
        </a:ext>
      </dgm:extLst>
    </dgm:pt>
    <dgm:pt modelId="{EB1E6593-DD6F-4085-A983-FD0F0DD9E1B6}" type="pres">
      <dgm:prSet presAssocID="{0F642F19-57D0-47B5-AF47-11AEA4BF2450}" presName="spaceRect" presStyleCnt="0"/>
      <dgm:spPr/>
    </dgm:pt>
    <dgm:pt modelId="{55912ACA-9FCB-4BED-B6E4-0E36067B63E4}" type="pres">
      <dgm:prSet presAssocID="{0F642F19-57D0-47B5-AF47-11AEA4BF2450}" presName="parTx" presStyleLbl="revTx" presStyleIdx="1" presStyleCnt="3">
        <dgm:presLayoutVars>
          <dgm:chMax val="0"/>
          <dgm:chPref val="0"/>
        </dgm:presLayoutVars>
      </dgm:prSet>
      <dgm:spPr/>
    </dgm:pt>
    <dgm:pt modelId="{9DE6D7BF-40A4-466E-820D-0475A431710B}" type="pres">
      <dgm:prSet presAssocID="{D63E143A-FE04-438A-8FF1-C50134AB3280}" presName="sibTrans" presStyleCnt="0"/>
      <dgm:spPr/>
    </dgm:pt>
    <dgm:pt modelId="{021B90C9-5B6E-4369-90BD-5C348CE64F54}" type="pres">
      <dgm:prSet presAssocID="{5FBC8ADE-5981-4FA3-B1EB-E9635C2CA1FF}" presName="compNode" presStyleCnt="0"/>
      <dgm:spPr/>
    </dgm:pt>
    <dgm:pt modelId="{FA4F48D6-7B8B-4852-93D1-098864C76D39}" type="pres">
      <dgm:prSet presAssocID="{5FBC8ADE-5981-4FA3-B1EB-E9635C2CA1FF}" presName="bgRect" presStyleLbl="bgShp" presStyleIdx="2" presStyleCnt="3"/>
      <dgm:spPr/>
    </dgm:pt>
    <dgm:pt modelId="{B0DFFE76-7C69-4D9C-96F4-36645100A466}" type="pres">
      <dgm:prSet presAssocID="{5FBC8ADE-5981-4FA3-B1EB-E9635C2CA1F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agnifying glass"/>
        </a:ext>
      </dgm:extLst>
    </dgm:pt>
    <dgm:pt modelId="{D665DA82-E970-4D4E-A02C-A59EFE092F35}" type="pres">
      <dgm:prSet presAssocID="{5FBC8ADE-5981-4FA3-B1EB-E9635C2CA1FF}" presName="spaceRect" presStyleCnt="0"/>
      <dgm:spPr/>
    </dgm:pt>
    <dgm:pt modelId="{C2297E4C-40EF-4487-8513-33D7131498EE}" type="pres">
      <dgm:prSet presAssocID="{5FBC8ADE-5981-4FA3-B1EB-E9635C2CA1FF}" presName="parTx" presStyleLbl="revTx" presStyleIdx="2" presStyleCnt="3">
        <dgm:presLayoutVars>
          <dgm:chMax val="0"/>
          <dgm:chPref val="0"/>
        </dgm:presLayoutVars>
      </dgm:prSet>
      <dgm:spPr/>
    </dgm:pt>
  </dgm:ptLst>
  <dgm:cxnLst>
    <dgm:cxn modelId="{D54EA406-8F49-40E8-AD5C-CEBDA39ED784}" type="presOf" srcId="{00205FCF-5E82-4FE9-98A4-E65877D0B248}" destId="{E8B2EFB1-3CC9-4E66-AEC8-1CF85008AEAC}" srcOrd="0" destOrd="0" presId="urn:microsoft.com/office/officeart/2018/2/layout/IconVerticalSolidList"/>
    <dgm:cxn modelId="{7CD54409-B84B-41A2-AFD7-2A20F24C4FB3}" type="presOf" srcId="{0F642F19-57D0-47B5-AF47-11AEA4BF2450}" destId="{55912ACA-9FCB-4BED-B6E4-0E36067B63E4}" srcOrd="0" destOrd="0" presId="urn:microsoft.com/office/officeart/2018/2/layout/IconVerticalSolidList"/>
    <dgm:cxn modelId="{592F4D3A-FFD6-4BFB-AA24-A8A2AFF2C0F0}" type="presOf" srcId="{C55BCDC0-2B36-440A-8CEF-383AA8C81310}" destId="{C8F37E7C-3684-450C-8A52-515390F64DF8}" srcOrd="0" destOrd="0" presId="urn:microsoft.com/office/officeart/2018/2/layout/IconVerticalSolidList"/>
    <dgm:cxn modelId="{61ADB57A-4D35-450C-8A3D-C4EF543994BC}" type="presOf" srcId="{5FBC8ADE-5981-4FA3-B1EB-E9635C2CA1FF}" destId="{C2297E4C-40EF-4487-8513-33D7131498EE}" srcOrd="0" destOrd="0" presId="urn:microsoft.com/office/officeart/2018/2/layout/IconVerticalSolidList"/>
    <dgm:cxn modelId="{A9AA3D9E-86C2-47DB-B056-5FE8015AC6BE}" srcId="{00205FCF-5E82-4FE9-98A4-E65877D0B248}" destId="{5FBC8ADE-5981-4FA3-B1EB-E9635C2CA1FF}" srcOrd="2" destOrd="0" parTransId="{A9EAAEF7-9DF7-4C30-BCBE-570D5D6B506E}" sibTransId="{D3DA3F65-B7DF-4E5E-88A7-170A6AE4BCA3}"/>
    <dgm:cxn modelId="{47A3C5A1-BEFA-46C1-9D36-30974A73B4BB}" srcId="{00205FCF-5E82-4FE9-98A4-E65877D0B248}" destId="{C55BCDC0-2B36-440A-8CEF-383AA8C81310}" srcOrd="0" destOrd="0" parTransId="{CFB353CB-44C1-4331-8C0A-DEBBCEB750F8}" sibTransId="{D5CACC36-F1D2-4C0A-A877-C4AFA279317C}"/>
    <dgm:cxn modelId="{DB717AC7-1747-4789-B0E1-3205C68E2B3D}" srcId="{00205FCF-5E82-4FE9-98A4-E65877D0B248}" destId="{0F642F19-57D0-47B5-AF47-11AEA4BF2450}" srcOrd="1" destOrd="0" parTransId="{F0E460FF-5C1C-48DB-A111-83BFACA14522}" sibTransId="{D63E143A-FE04-438A-8FF1-C50134AB3280}"/>
    <dgm:cxn modelId="{B1E9308E-3081-4522-B047-D093D2D51F61}" type="presParOf" srcId="{E8B2EFB1-3CC9-4E66-AEC8-1CF85008AEAC}" destId="{115177B3-C014-44DE-BB5D-DA0EA418172D}" srcOrd="0" destOrd="0" presId="urn:microsoft.com/office/officeart/2018/2/layout/IconVerticalSolidList"/>
    <dgm:cxn modelId="{816A5C90-4DB8-4628-B6AC-B373C6F93A30}" type="presParOf" srcId="{115177B3-C014-44DE-BB5D-DA0EA418172D}" destId="{68E9544B-3878-4578-9BAD-5F338CB51BB0}" srcOrd="0" destOrd="0" presId="urn:microsoft.com/office/officeart/2018/2/layout/IconVerticalSolidList"/>
    <dgm:cxn modelId="{79A68C59-B697-4D9F-BABB-D2081192F35A}" type="presParOf" srcId="{115177B3-C014-44DE-BB5D-DA0EA418172D}" destId="{8BAA6D65-EF25-4967-830E-AC6419CF5C02}" srcOrd="1" destOrd="0" presId="urn:microsoft.com/office/officeart/2018/2/layout/IconVerticalSolidList"/>
    <dgm:cxn modelId="{F7B14EF2-AB53-4F42-BFC2-FCDAEC83EA2D}" type="presParOf" srcId="{115177B3-C014-44DE-BB5D-DA0EA418172D}" destId="{F0F6F3FE-140F-41DD-AE87-3E3A2A9A8798}" srcOrd="2" destOrd="0" presId="urn:microsoft.com/office/officeart/2018/2/layout/IconVerticalSolidList"/>
    <dgm:cxn modelId="{3F4DC6CE-F3CB-43C7-9C53-018D7D880A98}" type="presParOf" srcId="{115177B3-C014-44DE-BB5D-DA0EA418172D}" destId="{C8F37E7C-3684-450C-8A52-515390F64DF8}" srcOrd="3" destOrd="0" presId="urn:microsoft.com/office/officeart/2018/2/layout/IconVerticalSolidList"/>
    <dgm:cxn modelId="{9A0D67E6-7AEE-489F-A13A-3DD94062D1CD}" type="presParOf" srcId="{E8B2EFB1-3CC9-4E66-AEC8-1CF85008AEAC}" destId="{F44CC804-ABAD-4411-A064-A3BED2C77E01}" srcOrd="1" destOrd="0" presId="urn:microsoft.com/office/officeart/2018/2/layout/IconVerticalSolidList"/>
    <dgm:cxn modelId="{567E76CC-7052-4542-A651-A5217DA3BB8E}" type="presParOf" srcId="{E8B2EFB1-3CC9-4E66-AEC8-1CF85008AEAC}" destId="{F17D79F3-BD86-4C6E-9DEE-FF7237E074CC}" srcOrd="2" destOrd="0" presId="urn:microsoft.com/office/officeart/2018/2/layout/IconVerticalSolidList"/>
    <dgm:cxn modelId="{D7969249-AB16-46A5-9589-D11F0604C8FF}" type="presParOf" srcId="{F17D79F3-BD86-4C6E-9DEE-FF7237E074CC}" destId="{E495B0E2-72CF-4AEC-B8FA-FCC2E6F926B6}" srcOrd="0" destOrd="0" presId="urn:microsoft.com/office/officeart/2018/2/layout/IconVerticalSolidList"/>
    <dgm:cxn modelId="{4803FDF2-EFF7-4856-94E1-8DD7B83A0E6C}" type="presParOf" srcId="{F17D79F3-BD86-4C6E-9DEE-FF7237E074CC}" destId="{2E4E51C5-2476-4B51-893B-F5A5BDD029C9}" srcOrd="1" destOrd="0" presId="urn:microsoft.com/office/officeart/2018/2/layout/IconVerticalSolidList"/>
    <dgm:cxn modelId="{00F52E28-1C14-478B-B5D6-D3BB2A7C5C30}" type="presParOf" srcId="{F17D79F3-BD86-4C6E-9DEE-FF7237E074CC}" destId="{EB1E6593-DD6F-4085-A983-FD0F0DD9E1B6}" srcOrd="2" destOrd="0" presId="urn:microsoft.com/office/officeart/2018/2/layout/IconVerticalSolidList"/>
    <dgm:cxn modelId="{D46316A5-10E7-4BB1-B4A1-ADFF1E657318}" type="presParOf" srcId="{F17D79F3-BD86-4C6E-9DEE-FF7237E074CC}" destId="{55912ACA-9FCB-4BED-B6E4-0E36067B63E4}" srcOrd="3" destOrd="0" presId="urn:microsoft.com/office/officeart/2018/2/layout/IconVerticalSolidList"/>
    <dgm:cxn modelId="{C99FDEA8-50A4-49BE-A957-740242E73949}" type="presParOf" srcId="{E8B2EFB1-3CC9-4E66-AEC8-1CF85008AEAC}" destId="{9DE6D7BF-40A4-466E-820D-0475A431710B}" srcOrd="3" destOrd="0" presId="urn:microsoft.com/office/officeart/2018/2/layout/IconVerticalSolidList"/>
    <dgm:cxn modelId="{52E9A874-3F91-4506-AF29-3D87D1DCB9DD}" type="presParOf" srcId="{E8B2EFB1-3CC9-4E66-AEC8-1CF85008AEAC}" destId="{021B90C9-5B6E-4369-90BD-5C348CE64F54}" srcOrd="4" destOrd="0" presId="urn:microsoft.com/office/officeart/2018/2/layout/IconVerticalSolidList"/>
    <dgm:cxn modelId="{45196EBB-340E-4329-9506-E9EB690F13B8}" type="presParOf" srcId="{021B90C9-5B6E-4369-90BD-5C348CE64F54}" destId="{FA4F48D6-7B8B-4852-93D1-098864C76D39}" srcOrd="0" destOrd="0" presId="urn:microsoft.com/office/officeart/2018/2/layout/IconVerticalSolidList"/>
    <dgm:cxn modelId="{311B9908-44E5-4C31-AAE7-5E0DDF634859}" type="presParOf" srcId="{021B90C9-5B6E-4369-90BD-5C348CE64F54}" destId="{B0DFFE76-7C69-4D9C-96F4-36645100A466}" srcOrd="1" destOrd="0" presId="urn:microsoft.com/office/officeart/2018/2/layout/IconVerticalSolidList"/>
    <dgm:cxn modelId="{BCD70B7A-7BE3-49B8-B750-15BB7DFDD3B1}" type="presParOf" srcId="{021B90C9-5B6E-4369-90BD-5C348CE64F54}" destId="{D665DA82-E970-4D4E-A02C-A59EFE092F35}" srcOrd="2" destOrd="0" presId="urn:microsoft.com/office/officeart/2018/2/layout/IconVerticalSolidList"/>
    <dgm:cxn modelId="{FB9C012E-E5C9-4AA6-8274-B27A1CBB92B3}" type="presParOf" srcId="{021B90C9-5B6E-4369-90BD-5C348CE64F54}" destId="{C2297E4C-40EF-4487-8513-33D7131498E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E9544B-3878-4578-9BAD-5F338CB51BB0}">
      <dsp:nvSpPr>
        <dsp:cNvPr id="0" name=""/>
        <dsp:cNvSpPr/>
      </dsp:nvSpPr>
      <dsp:spPr>
        <a:xfrm>
          <a:off x="0" y="686"/>
          <a:ext cx="7742583" cy="160684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BAA6D65-EF25-4967-830E-AC6419CF5C02}">
      <dsp:nvSpPr>
        <dsp:cNvPr id="0" name=""/>
        <dsp:cNvSpPr/>
      </dsp:nvSpPr>
      <dsp:spPr>
        <a:xfrm>
          <a:off x="486071" y="362227"/>
          <a:ext cx="883766" cy="88376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8F37E7C-3684-450C-8A52-515390F64DF8}">
      <dsp:nvSpPr>
        <dsp:cNvPr id="0" name=""/>
        <dsp:cNvSpPr/>
      </dsp:nvSpPr>
      <dsp:spPr>
        <a:xfrm>
          <a:off x="1855909" y="686"/>
          <a:ext cx="5886673" cy="16068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058" tIns="170058" rIns="170058" bIns="170058" numCol="1" spcCol="1270" anchor="ctr" anchorCtr="0">
          <a:noAutofit/>
        </a:bodyPr>
        <a:lstStyle/>
        <a:p>
          <a:pPr marL="0" lvl="0" indent="0" algn="l" defTabSz="977900">
            <a:lnSpc>
              <a:spcPct val="90000"/>
            </a:lnSpc>
            <a:spcBef>
              <a:spcPct val="0"/>
            </a:spcBef>
            <a:spcAft>
              <a:spcPct val="35000"/>
            </a:spcAft>
            <a:buNone/>
          </a:pPr>
          <a:r>
            <a:rPr lang="en-US" sz="2200" kern="1200" dirty="0"/>
            <a:t>Summarize key findings and trends from previous research studies related to NPR</a:t>
          </a:r>
        </a:p>
      </dsp:txBody>
      <dsp:txXfrm>
        <a:off x="1855909" y="686"/>
        <a:ext cx="5886673" cy="1606847"/>
      </dsp:txXfrm>
    </dsp:sp>
    <dsp:sp modelId="{E495B0E2-72CF-4AEC-B8FA-FCC2E6F926B6}">
      <dsp:nvSpPr>
        <dsp:cNvPr id="0" name=""/>
        <dsp:cNvSpPr/>
      </dsp:nvSpPr>
      <dsp:spPr>
        <a:xfrm>
          <a:off x="0" y="2009246"/>
          <a:ext cx="7742583" cy="160684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E4E51C5-2476-4B51-893B-F5A5BDD029C9}">
      <dsp:nvSpPr>
        <dsp:cNvPr id="0" name=""/>
        <dsp:cNvSpPr/>
      </dsp:nvSpPr>
      <dsp:spPr>
        <a:xfrm>
          <a:off x="486071" y="2370787"/>
          <a:ext cx="883766" cy="88376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5912ACA-9FCB-4BED-B6E4-0E36067B63E4}">
      <dsp:nvSpPr>
        <dsp:cNvPr id="0" name=""/>
        <dsp:cNvSpPr/>
      </dsp:nvSpPr>
      <dsp:spPr>
        <a:xfrm>
          <a:off x="1855909" y="2009246"/>
          <a:ext cx="5886673" cy="16068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058" tIns="170058" rIns="170058" bIns="170058" numCol="1" spcCol="1270" anchor="ctr" anchorCtr="0">
          <a:noAutofit/>
        </a:bodyPr>
        <a:lstStyle/>
        <a:p>
          <a:pPr marL="0" lvl="0" indent="0" algn="l" defTabSz="977900">
            <a:lnSpc>
              <a:spcPct val="90000"/>
            </a:lnSpc>
            <a:spcBef>
              <a:spcPct val="0"/>
            </a:spcBef>
            <a:spcAft>
              <a:spcPct val="35000"/>
            </a:spcAft>
            <a:buNone/>
          </a:pPr>
          <a:r>
            <a:rPr lang="en-US" sz="2200" kern="1200" dirty="0"/>
            <a:t>Discuss any challenges or limitations identified in the literature, such as issues with accuracy, privacy concerns, or technological constraints</a:t>
          </a:r>
        </a:p>
      </dsp:txBody>
      <dsp:txXfrm>
        <a:off x="1855909" y="2009246"/>
        <a:ext cx="5886673" cy="1606847"/>
      </dsp:txXfrm>
    </dsp:sp>
    <dsp:sp modelId="{FA4F48D6-7B8B-4852-93D1-098864C76D39}">
      <dsp:nvSpPr>
        <dsp:cNvPr id="0" name=""/>
        <dsp:cNvSpPr/>
      </dsp:nvSpPr>
      <dsp:spPr>
        <a:xfrm>
          <a:off x="0" y="4017806"/>
          <a:ext cx="7742583" cy="160684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0DFFE76-7C69-4D9C-96F4-36645100A466}">
      <dsp:nvSpPr>
        <dsp:cNvPr id="0" name=""/>
        <dsp:cNvSpPr/>
      </dsp:nvSpPr>
      <dsp:spPr>
        <a:xfrm>
          <a:off x="486071" y="4379347"/>
          <a:ext cx="883766" cy="88376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2297E4C-40EF-4487-8513-33D7131498EE}">
      <dsp:nvSpPr>
        <dsp:cNvPr id="0" name=""/>
        <dsp:cNvSpPr/>
      </dsp:nvSpPr>
      <dsp:spPr>
        <a:xfrm>
          <a:off x="1855909" y="4017806"/>
          <a:ext cx="5886673" cy="16068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058" tIns="170058" rIns="170058" bIns="170058" numCol="1" spcCol="1270" anchor="ctr" anchorCtr="0">
          <a:noAutofit/>
        </a:bodyPr>
        <a:lstStyle/>
        <a:p>
          <a:pPr marL="0" lvl="0" indent="0" algn="l" defTabSz="977900">
            <a:lnSpc>
              <a:spcPct val="90000"/>
            </a:lnSpc>
            <a:spcBef>
              <a:spcPct val="0"/>
            </a:spcBef>
            <a:spcAft>
              <a:spcPct val="35000"/>
            </a:spcAft>
            <a:buNone/>
          </a:pPr>
          <a:r>
            <a:rPr lang="en-US" sz="2200" kern="1200" dirty="0"/>
            <a:t>Identify gaps in current research that need further investigation, paving the way for the audience to understand where future research efforts could be directed</a:t>
          </a:r>
        </a:p>
      </dsp:txBody>
      <dsp:txXfrm>
        <a:off x="1855909" y="4017806"/>
        <a:ext cx="5886673" cy="160684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jpg>
</file>

<file path=ppt/media/image13.png>
</file>

<file path=ppt/media/image14.png>
</file>

<file path=ppt/media/image15.jpg>
</file>

<file path=ppt/media/image16.png>
</file>

<file path=ppt/media/image17.jpeg>
</file>

<file path=ppt/media/image18.jpg>
</file>

<file path=ppt/media/image19.jpeg>
</file>

<file path=ppt/media/image2.png>
</file>

<file path=ppt/media/image20.png>
</file>

<file path=ppt/media/image3.jpeg>
</file>

<file path=ppt/media/image4.jp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3/20/2024</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284703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3/20/2024</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0860204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3/20/2024</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6193912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3/20/2024</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5750195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3/20/2024</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386932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3/20/2024</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21698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3/20/2024</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600471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3/20/2024</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4195223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3/20/2024</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1485911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3/20/2024</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5716912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3/20/2024</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08809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3/20/2024</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881762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3/20/2024</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6761917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3/20/2024</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82653909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3/20/2024</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3157932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3/20/2024</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38811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3/20/2024</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477354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3/20/2024</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72985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3/20/2024</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752308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3/20/2024</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390878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3/20/2024</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3801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3/20/2024</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08962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3/20/2024</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42849101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3/20/2024</a:t>
            </a:fld>
            <a:endParaRPr lang="en-US" dirty="0"/>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93359354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hyperlink" Target="https://medium.freecodecamp.org/how-i-replicated-an-86-million-project-in-57-lines-of-code-277031330ee9" TargetMode="External"/><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hyperlink" Target="https://www.flickr.com/photos/ceasedesist/4812945691/" TargetMode="External"/><Relationship Id="rId2" Type="http://schemas.openxmlformats.org/officeDocument/2006/relationships/image" Target="../media/image4.jpg"/><Relationship Id="rId1" Type="http://schemas.openxmlformats.org/officeDocument/2006/relationships/slideLayout" Target="../slideLayouts/slideLayout13.xml"/><Relationship Id="rId4" Type="http://schemas.openxmlformats.org/officeDocument/2006/relationships/hyperlink" Target="https://creativecommons.org/licenses/by-sa/3.0/" TargetMode="Externa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526902" y="843107"/>
            <a:ext cx="4194846" cy="3566160"/>
          </a:xfrm>
        </p:spPr>
        <p:txBody>
          <a:bodyPr anchor="b">
            <a:normAutofit/>
          </a:bodyPr>
          <a:lstStyle/>
          <a:p>
            <a:pPr algn="ctr">
              <a:lnSpc>
                <a:spcPct val="90000"/>
              </a:lnSpc>
            </a:pPr>
            <a:r>
              <a:rPr lang="en-IN" sz="3200" b="1" dirty="0">
                <a:solidFill>
                  <a:srgbClr val="0D0D0D"/>
                </a:solidFill>
                <a:effectLst/>
                <a:latin typeface="Viner Hand ITC" panose="03070502030502020203" pitchFamily="66" charset="0"/>
                <a:ea typeface="Calibri" panose="020F0502020204030204" pitchFamily="34" charset="0"/>
              </a:rPr>
              <a:t>“Watchful Eye: Enhancing Security through License Plate Recognition Technology using Python Programming” </a:t>
            </a:r>
            <a:endParaRPr lang="en-US" sz="3200" b="1" dirty="0">
              <a:latin typeface="Viner Hand ITC" panose="03070502030502020203" pitchFamily="66" charset="0"/>
            </a:endParaRPr>
          </a:p>
        </p:txBody>
      </p:sp>
      <p:sp>
        <p:nvSpPr>
          <p:cNvPr id="11" name="Rectangle 6">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27432"/>
          </a:xfrm>
          <a:custGeom>
            <a:avLst/>
            <a:gdLst>
              <a:gd name="connsiteX0" fmla="*/ 0 w 3474720"/>
              <a:gd name="connsiteY0" fmla="*/ 0 h 27432"/>
              <a:gd name="connsiteX1" fmla="*/ 660197 w 3474720"/>
              <a:gd name="connsiteY1" fmla="*/ 0 h 27432"/>
              <a:gd name="connsiteX2" fmla="*/ 1355141 w 3474720"/>
              <a:gd name="connsiteY2" fmla="*/ 0 h 27432"/>
              <a:gd name="connsiteX3" fmla="*/ 2084832 w 3474720"/>
              <a:gd name="connsiteY3" fmla="*/ 0 h 27432"/>
              <a:gd name="connsiteX4" fmla="*/ 2814523 w 3474720"/>
              <a:gd name="connsiteY4" fmla="*/ 0 h 27432"/>
              <a:gd name="connsiteX5" fmla="*/ 3474720 w 3474720"/>
              <a:gd name="connsiteY5" fmla="*/ 0 h 27432"/>
              <a:gd name="connsiteX6" fmla="*/ 3474720 w 3474720"/>
              <a:gd name="connsiteY6" fmla="*/ 27432 h 27432"/>
              <a:gd name="connsiteX7" fmla="*/ 2710282 w 3474720"/>
              <a:gd name="connsiteY7" fmla="*/ 27432 h 27432"/>
              <a:gd name="connsiteX8" fmla="*/ 1945843 w 3474720"/>
              <a:gd name="connsiteY8" fmla="*/ 27432 h 27432"/>
              <a:gd name="connsiteX9" fmla="*/ 1250899 w 3474720"/>
              <a:gd name="connsiteY9" fmla="*/ 27432 h 27432"/>
              <a:gd name="connsiteX10" fmla="*/ 0 w 3474720"/>
              <a:gd name="connsiteY10" fmla="*/ 27432 h 27432"/>
              <a:gd name="connsiteX11" fmla="*/ 0 w 347472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74720" h="27432" fill="none" extrusionOk="0">
                <a:moveTo>
                  <a:pt x="0" y="0"/>
                </a:moveTo>
                <a:cubicBezTo>
                  <a:pt x="307185" y="-8713"/>
                  <a:pt x="392307" y="-13121"/>
                  <a:pt x="660197" y="0"/>
                </a:cubicBezTo>
                <a:cubicBezTo>
                  <a:pt x="928087" y="13121"/>
                  <a:pt x="1167029" y="-2668"/>
                  <a:pt x="1355141" y="0"/>
                </a:cubicBezTo>
                <a:cubicBezTo>
                  <a:pt x="1543253" y="2668"/>
                  <a:pt x="1739408" y="-6709"/>
                  <a:pt x="2084832" y="0"/>
                </a:cubicBezTo>
                <a:cubicBezTo>
                  <a:pt x="2430256" y="6709"/>
                  <a:pt x="2538889" y="29706"/>
                  <a:pt x="2814523" y="0"/>
                </a:cubicBezTo>
                <a:cubicBezTo>
                  <a:pt x="3090157" y="-29706"/>
                  <a:pt x="3152920" y="-15446"/>
                  <a:pt x="3474720" y="0"/>
                </a:cubicBezTo>
                <a:cubicBezTo>
                  <a:pt x="3473554" y="7395"/>
                  <a:pt x="3474765" y="21864"/>
                  <a:pt x="3474720" y="27432"/>
                </a:cubicBezTo>
                <a:cubicBezTo>
                  <a:pt x="3275380" y="12730"/>
                  <a:pt x="2958934" y="10130"/>
                  <a:pt x="2710282" y="27432"/>
                </a:cubicBezTo>
                <a:cubicBezTo>
                  <a:pt x="2461630" y="44734"/>
                  <a:pt x="2131168" y="43757"/>
                  <a:pt x="1945843" y="27432"/>
                </a:cubicBezTo>
                <a:cubicBezTo>
                  <a:pt x="1760518" y="11107"/>
                  <a:pt x="1444829" y="-3738"/>
                  <a:pt x="1250899" y="27432"/>
                </a:cubicBezTo>
                <a:cubicBezTo>
                  <a:pt x="1056969" y="58602"/>
                  <a:pt x="444992" y="52761"/>
                  <a:pt x="0" y="27432"/>
                </a:cubicBezTo>
                <a:cubicBezTo>
                  <a:pt x="-503" y="20663"/>
                  <a:pt x="1168" y="5855"/>
                  <a:pt x="0" y="0"/>
                </a:cubicBezTo>
                <a:close/>
              </a:path>
              <a:path w="3474720" h="27432" stroke="0" extrusionOk="0">
                <a:moveTo>
                  <a:pt x="0" y="0"/>
                </a:moveTo>
                <a:cubicBezTo>
                  <a:pt x="300114" y="-5103"/>
                  <a:pt x="525093" y="-25284"/>
                  <a:pt x="660197" y="0"/>
                </a:cubicBezTo>
                <a:cubicBezTo>
                  <a:pt x="795301" y="25284"/>
                  <a:pt x="1023172" y="17955"/>
                  <a:pt x="1250899" y="0"/>
                </a:cubicBezTo>
                <a:cubicBezTo>
                  <a:pt x="1478626" y="-17955"/>
                  <a:pt x="1782079" y="-27844"/>
                  <a:pt x="2015338" y="0"/>
                </a:cubicBezTo>
                <a:cubicBezTo>
                  <a:pt x="2248597" y="27844"/>
                  <a:pt x="2491007" y="27648"/>
                  <a:pt x="2675534" y="0"/>
                </a:cubicBezTo>
                <a:cubicBezTo>
                  <a:pt x="2860061" y="-27648"/>
                  <a:pt x="3088679" y="-3661"/>
                  <a:pt x="3474720" y="0"/>
                </a:cubicBezTo>
                <a:cubicBezTo>
                  <a:pt x="3474913" y="12649"/>
                  <a:pt x="3473732" y="17989"/>
                  <a:pt x="3474720" y="27432"/>
                </a:cubicBezTo>
                <a:cubicBezTo>
                  <a:pt x="3317198" y="15714"/>
                  <a:pt x="2959205" y="52182"/>
                  <a:pt x="2779776" y="27432"/>
                </a:cubicBezTo>
                <a:cubicBezTo>
                  <a:pt x="2600347" y="2682"/>
                  <a:pt x="2382660" y="-684"/>
                  <a:pt x="2015338" y="27432"/>
                </a:cubicBezTo>
                <a:cubicBezTo>
                  <a:pt x="1648016" y="55548"/>
                  <a:pt x="1641073" y="39646"/>
                  <a:pt x="1424635" y="27432"/>
                </a:cubicBezTo>
                <a:cubicBezTo>
                  <a:pt x="1208197" y="15218"/>
                  <a:pt x="1021559" y="15893"/>
                  <a:pt x="729691" y="27432"/>
                </a:cubicBezTo>
                <a:cubicBezTo>
                  <a:pt x="437823" y="38971"/>
                  <a:pt x="153856" y="-2647"/>
                  <a:pt x="0" y="27432"/>
                </a:cubicBezTo>
                <a:cubicBezTo>
                  <a:pt x="1300" y="19678"/>
                  <a:pt x="-86" y="12044"/>
                  <a:pt x="0" y="0"/>
                </a:cubicBezTo>
                <a:close/>
              </a:path>
            </a:pathLst>
          </a:custGeom>
          <a:solidFill>
            <a:srgbClr val="576198"/>
          </a:solidFill>
          <a:ln w="38100" cap="rnd">
            <a:solidFill>
              <a:srgbClr val="576198"/>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18D703C-3DBF-5800-4398-602955E0DEE4}"/>
              </a:ext>
            </a:extLst>
          </p:cNvPr>
          <p:cNvPicPr>
            <a:picLocks noChangeAspect="1"/>
          </p:cNvPicPr>
          <p:nvPr/>
        </p:nvPicPr>
        <p:blipFill rotWithShape="1">
          <a:blip r:embed="rId2"/>
          <a:srcRect l="10941" r="17413" b="8"/>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TextBox 3">
            <a:extLst>
              <a:ext uri="{FF2B5EF4-FFF2-40B4-BE49-F238E27FC236}">
                <a16:creationId xmlns:a16="http://schemas.microsoft.com/office/drawing/2014/main" id="{3F4D3CD4-AC21-9386-1ACA-7688179A32E0}"/>
              </a:ext>
            </a:extLst>
          </p:cNvPr>
          <p:cNvSpPr txBox="1"/>
          <p:nvPr/>
        </p:nvSpPr>
        <p:spPr>
          <a:xfrm>
            <a:off x="447869" y="5439747"/>
            <a:ext cx="4086809" cy="1200329"/>
          </a:xfrm>
          <a:prstGeom prst="rect">
            <a:avLst/>
          </a:prstGeom>
          <a:noFill/>
        </p:spPr>
        <p:txBody>
          <a:bodyPr wrap="square" rtlCol="0">
            <a:spAutoFit/>
          </a:bodyPr>
          <a:lstStyle/>
          <a:p>
            <a:r>
              <a:rPr lang="en-US" b="1" dirty="0">
                <a:latin typeface="Ink Free" panose="03080402000500000000" pitchFamily="66" charset="0"/>
              </a:rPr>
              <a:t>  G PAVAN KUMAR (192210610)</a:t>
            </a:r>
          </a:p>
          <a:p>
            <a:r>
              <a:rPr lang="en-US" b="1" dirty="0">
                <a:latin typeface="Ink Free" panose="03080402000500000000" pitchFamily="66" charset="0"/>
              </a:rPr>
              <a:t>   Y SANTHSOH (192111696)</a:t>
            </a:r>
          </a:p>
          <a:p>
            <a:r>
              <a:rPr lang="en-US" b="1" dirty="0">
                <a:latin typeface="Ink Free" panose="03080402000500000000" pitchFamily="66" charset="0"/>
              </a:rPr>
              <a:t>   JAKATHISH S (192221007)</a:t>
            </a:r>
          </a:p>
          <a:p>
            <a:r>
              <a:rPr lang="en-US" b="1" dirty="0">
                <a:latin typeface="Ink Free" panose="03080402000500000000" pitchFamily="66" charset="0"/>
              </a:rPr>
              <a:t>    </a:t>
            </a:r>
            <a:endParaRPr lang="en-IN" b="1" dirty="0">
              <a:latin typeface="Ink Free" panose="03080402000500000000" pitchFamily="66" charset="0"/>
            </a:endParaRPr>
          </a:p>
        </p:txBody>
      </p:sp>
    </p:spTree>
    <p:extLst>
      <p:ext uri="{BB962C8B-B14F-4D97-AF65-F5344CB8AC3E}">
        <p14:creationId xmlns:p14="http://schemas.microsoft.com/office/powerpoint/2010/main" val="35785021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EEDBE-8EEF-B6F1-2958-7F0C53B9DB72}"/>
              </a:ext>
            </a:extLst>
          </p:cNvPr>
          <p:cNvSpPr>
            <a:spLocks noGrp="1"/>
          </p:cNvSpPr>
          <p:nvPr>
            <p:ph type="title"/>
          </p:nvPr>
        </p:nvSpPr>
        <p:spPr/>
        <p:txBody>
          <a:bodyPr/>
          <a:lstStyle/>
          <a:p>
            <a:r>
              <a:rPr lang="en-IN" dirty="0"/>
              <a:t>CODING</a:t>
            </a:r>
          </a:p>
        </p:txBody>
      </p:sp>
      <p:sp>
        <p:nvSpPr>
          <p:cNvPr id="3" name="Content Placeholder 2">
            <a:extLst>
              <a:ext uri="{FF2B5EF4-FFF2-40B4-BE49-F238E27FC236}">
                <a16:creationId xmlns:a16="http://schemas.microsoft.com/office/drawing/2014/main" id="{03B3B773-2A90-0ECF-FF13-87B05BB686F6}"/>
              </a:ext>
            </a:extLst>
          </p:cNvPr>
          <p:cNvSpPr>
            <a:spLocks noGrp="1"/>
          </p:cNvSpPr>
          <p:nvPr>
            <p:ph idx="1"/>
          </p:nvPr>
        </p:nvSpPr>
        <p:spPr>
          <a:xfrm>
            <a:off x="838200" y="1399592"/>
            <a:ext cx="10515600" cy="5458408"/>
          </a:xfrm>
        </p:spPr>
        <p:txBody>
          <a:bodyPr numCol="2">
            <a:noAutofit/>
          </a:bodyPr>
          <a:lstStyle/>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layers.Dense(128, activation='</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relu</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layers.Dense(1, activation='sigmoid')  </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model.compile(optimizer='</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adam</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loss='binary_crossentropy', metrics=['accuracy'])</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history =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model.fit</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(train_generator, epochs=10,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validation_data</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=test_generator)</a:t>
            </a:r>
          </a:p>
          <a:p>
            <a:pPr marL="0" indent="0">
              <a:buNone/>
            </a:pP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test_loss</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test_acc</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model.evaluate</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test_generator</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print(</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f"Test</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Accuracy: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test_acc</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a:t>
            </a:r>
          </a:p>
          <a:p>
            <a:pPr marL="0" indent="0">
              <a:buNone/>
            </a:pP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model.save</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('license_plate_recognition_cnn_model.h5')</a:t>
            </a:r>
          </a:p>
          <a:p>
            <a:pPr marL="0" indent="0">
              <a:buNone/>
            </a:pP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loaded_model</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load_model</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('license_plate_recognition_cnn_model.h5')</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image = cv2.imread('MH12DE1433.jpg')</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image =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imutils.resize</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(image, width=500)</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cv2.imshow("Original Image", image)</a:t>
            </a:r>
          </a:p>
          <a:p>
            <a:pPr marL="0" indent="0">
              <a:buNone/>
            </a:pP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gray</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 cv2.cvtColor(image, cv2.COLOR_BGR2GRAY)</a:t>
            </a:r>
          </a:p>
          <a:p>
            <a:pPr marL="0" indent="0">
              <a:buNone/>
            </a:pP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gray</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 cv2.bilateralFilter(</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gray</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11, 17, 17)</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edged = cv2.Canny(</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gray</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170, 200)</a:t>
            </a:r>
          </a:p>
          <a:p>
            <a:pPr marL="0" indent="0">
              <a:buNone/>
            </a:pP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cnts</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_ = cv2.findContours(</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edged.copy</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cv2.RETR_LIST, cv2.CHAIN_APPROX_SIMPLE)</a:t>
            </a:r>
          </a:p>
          <a:p>
            <a:pPr marL="0" indent="0">
              <a:buNone/>
            </a:pP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cnts</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 sorted(</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cnts</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key=cv2.contourArea, reverse=True)[:30]</a:t>
            </a:r>
          </a:p>
          <a:p>
            <a:pPr marL="0" indent="0">
              <a:buNone/>
            </a:pP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NumberPlateCnt</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 None</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for c in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cnts</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peri = cv2.arcLength(c, True)</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approx</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 cv2.approxPolyDP(c, 0.02 * peri, True)</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if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len</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approx</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 4:</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NumberPlateCnt</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approx</a:t>
            </a:r>
            <a:endParaRPr lang="en-IN" sz="1050" b="1" dirty="0">
              <a:effectLst/>
              <a:latin typeface="Cascadia Code" panose="020B0609020000020004" pitchFamily="49" charset="0"/>
              <a:ea typeface="Cascadia Code" panose="020B0609020000020004" pitchFamily="49" charset="0"/>
              <a:cs typeface="Cascadia Code" panose="020B0609020000020004" pitchFamily="49" charset="0"/>
            </a:endParaRP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break</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mask =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np.zeros</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gray.shape</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np.uint8)</a:t>
            </a:r>
          </a:p>
          <a:p>
            <a:pPr marL="0" indent="0">
              <a:buNone/>
            </a:pP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new_image</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 cv2.drawContours(mask,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NumberPlateCnt</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0, 255, -1)</a:t>
            </a:r>
          </a:p>
          <a:p>
            <a:pPr marL="0" indent="0">
              <a:buNone/>
            </a:pP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new_image</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 cv2.bitwise_and(image, image, mask=mask)</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config = ('-l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eng</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oem</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1 --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psm</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3')</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text =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pytesseract.image_to_string</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new_image</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config=config)</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print(</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f"Recognized</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Text: {text}")</a:t>
            </a:r>
          </a:p>
          <a:p>
            <a:pPr marL="0" indent="0">
              <a:buNone/>
            </a:pPr>
            <a:b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br>
            <a:endParaRPr lang="en-IN" sz="1050" b="1" dirty="0">
              <a:effectLst/>
              <a:latin typeface="Cascadia Code" panose="020B0609020000020004" pitchFamily="49" charset="0"/>
              <a:ea typeface="Cascadia Code" panose="020B0609020000020004" pitchFamily="49" charset="0"/>
              <a:cs typeface="Cascadia Code" panose="020B0609020000020004" pitchFamily="49" charset="0"/>
            </a:endParaRPr>
          </a:p>
          <a:p>
            <a:pPr marL="0" indent="0">
              <a:buNone/>
            </a:pPr>
            <a:endParaRPr lang="en-IN" sz="1050" b="1" dirty="0">
              <a:latin typeface="Cascadia Code" panose="020B0609020000020004" pitchFamily="49" charset="0"/>
              <a:ea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1125769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605A6-7833-97A3-286B-607FA156445E}"/>
              </a:ext>
            </a:extLst>
          </p:cNvPr>
          <p:cNvSpPr>
            <a:spLocks noGrp="1"/>
          </p:cNvSpPr>
          <p:nvPr>
            <p:ph type="title"/>
          </p:nvPr>
        </p:nvSpPr>
        <p:spPr/>
        <p:txBody>
          <a:bodyPr/>
          <a:lstStyle/>
          <a:p>
            <a:r>
              <a:rPr lang="en-IN" dirty="0"/>
              <a:t>INPUT DATASET</a:t>
            </a:r>
          </a:p>
        </p:txBody>
      </p:sp>
      <p:pic>
        <p:nvPicPr>
          <p:cNvPr id="5" name="Content Placeholder 4">
            <a:extLst>
              <a:ext uri="{FF2B5EF4-FFF2-40B4-BE49-F238E27FC236}">
                <a16:creationId xmlns:a16="http://schemas.microsoft.com/office/drawing/2014/main" id="{8FAD213C-AF69-8272-F3E1-CBB6A64F141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4078" y="2059441"/>
            <a:ext cx="2576431" cy="4252912"/>
          </a:xfrm>
        </p:spPr>
      </p:pic>
      <p:pic>
        <p:nvPicPr>
          <p:cNvPr id="7" name="Picture 6">
            <a:extLst>
              <a:ext uri="{FF2B5EF4-FFF2-40B4-BE49-F238E27FC236}">
                <a16:creationId xmlns:a16="http://schemas.microsoft.com/office/drawing/2014/main" id="{553C5169-9812-FBC7-D994-0868A5526F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1208" y="2757000"/>
            <a:ext cx="5262465" cy="3009317"/>
          </a:xfrm>
          <a:prstGeom prst="rect">
            <a:avLst/>
          </a:prstGeom>
        </p:spPr>
      </p:pic>
      <p:sp>
        <p:nvSpPr>
          <p:cNvPr id="8" name="TextBox 7">
            <a:extLst>
              <a:ext uri="{FF2B5EF4-FFF2-40B4-BE49-F238E27FC236}">
                <a16:creationId xmlns:a16="http://schemas.microsoft.com/office/drawing/2014/main" id="{BAE5864F-185E-E549-5358-C838B0D600A5}"/>
              </a:ext>
            </a:extLst>
          </p:cNvPr>
          <p:cNvSpPr txBox="1"/>
          <p:nvPr/>
        </p:nvSpPr>
        <p:spPr>
          <a:xfrm>
            <a:off x="1101012" y="6391469"/>
            <a:ext cx="3256384" cy="382555"/>
          </a:xfrm>
          <a:prstGeom prst="rect">
            <a:avLst/>
          </a:prstGeom>
          <a:noFill/>
        </p:spPr>
        <p:txBody>
          <a:bodyPr wrap="square" rtlCol="0">
            <a:spAutoFit/>
          </a:bodyPr>
          <a:lstStyle/>
          <a:p>
            <a:pPr algn="ctr"/>
            <a:r>
              <a:rPr lang="en-IN" b="1" dirty="0">
                <a:latin typeface="Monotype Corsiva" panose="03010101010201010101" pitchFamily="66" charset="0"/>
              </a:rPr>
              <a:t>DATASET MAGES</a:t>
            </a:r>
          </a:p>
        </p:txBody>
      </p:sp>
      <p:sp>
        <p:nvSpPr>
          <p:cNvPr id="9" name="TextBox 8">
            <a:extLst>
              <a:ext uri="{FF2B5EF4-FFF2-40B4-BE49-F238E27FC236}">
                <a16:creationId xmlns:a16="http://schemas.microsoft.com/office/drawing/2014/main" id="{33E65532-C652-2A07-8933-E7E7F315C6D2}"/>
              </a:ext>
            </a:extLst>
          </p:cNvPr>
          <p:cNvSpPr txBox="1"/>
          <p:nvPr/>
        </p:nvSpPr>
        <p:spPr>
          <a:xfrm>
            <a:off x="5728996" y="5766317"/>
            <a:ext cx="4711959" cy="400110"/>
          </a:xfrm>
          <a:prstGeom prst="rect">
            <a:avLst/>
          </a:prstGeom>
          <a:noFill/>
        </p:spPr>
        <p:txBody>
          <a:bodyPr wrap="square" rtlCol="0">
            <a:spAutoFit/>
          </a:bodyPr>
          <a:lstStyle/>
          <a:p>
            <a:pPr algn="ctr"/>
            <a:r>
              <a:rPr lang="en-IN" sz="2000" b="1" dirty="0">
                <a:latin typeface="Monotype Corsiva" panose="03010101010201010101" pitchFamily="66" charset="0"/>
              </a:rPr>
              <a:t>           INPUT IMAGE</a:t>
            </a:r>
          </a:p>
        </p:txBody>
      </p:sp>
    </p:spTree>
    <p:extLst>
      <p:ext uri="{BB962C8B-B14F-4D97-AF65-F5344CB8AC3E}">
        <p14:creationId xmlns:p14="http://schemas.microsoft.com/office/powerpoint/2010/main" val="41302068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0B43A-A4D6-1442-9570-79A8ABFFA405}"/>
              </a:ext>
            </a:extLst>
          </p:cNvPr>
          <p:cNvSpPr>
            <a:spLocks noGrp="1"/>
          </p:cNvSpPr>
          <p:nvPr>
            <p:ph type="title"/>
          </p:nvPr>
        </p:nvSpPr>
        <p:spPr/>
        <p:txBody>
          <a:bodyPr/>
          <a:lstStyle/>
          <a:p>
            <a:r>
              <a:rPr lang="en-IN" dirty="0"/>
              <a:t>OUTPUT</a:t>
            </a:r>
          </a:p>
        </p:txBody>
      </p:sp>
      <p:pic>
        <p:nvPicPr>
          <p:cNvPr id="5" name="Content Placeholder 4">
            <a:extLst>
              <a:ext uri="{FF2B5EF4-FFF2-40B4-BE49-F238E27FC236}">
                <a16:creationId xmlns:a16="http://schemas.microsoft.com/office/drawing/2014/main" id="{2B3FDC92-B64E-D918-0F49-C70266C2FF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6789" y="1882160"/>
            <a:ext cx="7900761" cy="4252912"/>
          </a:xfrm>
        </p:spPr>
      </p:pic>
      <p:sp>
        <p:nvSpPr>
          <p:cNvPr id="6" name="TextBox 5">
            <a:extLst>
              <a:ext uri="{FF2B5EF4-FFF2-40B4-BE49-F238E27FC236}">
                <a16:creationId xmlns:a16="http://schemas.microsoft.com/office/drawing/2014/main" id="{3C5BD704-B158-09D1-1E74-F0AC61E9DC19}"/>
              </a:ext>
            </a:extLst>
          </p:cNvPr>
          <p:cNvSpPr txBox="1"/>
          <p:nvPr/>
        </p:nvSpPr>
        <p:spPr>
          <a:xfrm>
            <a:off x="8618376" y="2967335"/>
            <a:ext cx="3573624" cy="923330"/>
          </a:xfrm>
          <a:prstGeom prst="rect">
            <a:avLst/>
          </a:prstGeom>
          <a:noFill/>
        </p:spPr>
        <p:txBody>
          <a:bodyPr wrap="square" rtlCol="0">
            <a:spAutoFit/>
          </a:bodyPr>
          <a:lstStyle/>
          <a:p>
            <a:endParaRPr lang="en-IN" b="1" dirty="0">
              <a:latin typeface="Monotype Corsiva" panose="03010101010201010101" pitchFamily="66" charset="0"/>
            </a:endParaRPr>
          </a:p>
          <a:p>
            <a:r>
              <a:rPr lang="en-IN" b="1" dirty="0">
                <a:latin typeface="Monotype Corsiva" panose="03010101010201010101" pitchFamily="66" charset="0"/>
              </a:rPr>
              <a:t>TEST ACCURACY  : 91.66%</a:t>
            </a:r>
          </a:p>
          <a:p>
            <a:r>
              <a:rPr lang="en-IN" b="1" dirty="0">
                <a:latin typeface="Monotype Corsiva" panose="03010101010201010101" pitchFamily="66" charset="0"/>
              </a:rPr>
              <a:t>RECOGNIZED TEXT : HH12DE1433  </a:t>
            </a:r>
          </a:p>
        </p:txBody>
      </p:sp>
    </p:spTree>
    <p:extLst>
      <p:ext uri="{BB962C8B-B14F-4D97-AF65-F5344CB8AC3E}">
        <p14:creationId xmlns:p14="http://schemas.microsoft.com/office/powerpoint/2010/main" val="25448733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5297762" y="329184"/>
            <a:ext cx="6251110" cy="1783080"/>
          </a:xfrm>
        </p:spPr>
        <p:txBody>
          <a:bodyPr anchor="b">
            <a:normAutofit/>
          </a:bodyPr>
          <a:lstStyle/>
          <a:p>
            <a:pPr>
              <a:lnSpc>
                <a:spcPct val="90000"/>
              </a:lnSpc>
            </a:pPr>
            <a:r>
              <a:rPr lang="en-US" sz="6100" dirty="0"/>
              <a:t> Results:</a:t>
            </a:r>
          </a:p>
        </p:txBody>
      </p:sp>
      <p:sp>
        <p:nvSpPr>
          <p:cNvPr id="1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5CA0F6"/>
          </a:solidFill>
          <a:ln w="38100" cap="rnd">
            <a:solidFill>
              <a:srgbClr val="5CA0F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5297762" y="2706624"/>
            <a:ext cx="6251110" cy="3483864"/>
          </a:xfrm>
        </p:spPr>
        <p:txBody>
          <a:bodyPr>
            <a:normAutofit/>
          </a:bodyPr>
          <a:lstStyle/>
          <a:p>
            <a:pPr lvl="0">
              <a:lnSpc>
                <a:spcPct val="100000"/>
              </a:lnSpc>
            </a:pPr>
            <a:r>
              <a:rPr lang="en-US" sz="2400" dirty="0"/>
              <a:t>Showcase data on the performance of NPR systems in real-world applications, highlighting successful outcomes achieved through NPR implementation</a:t>
            </a:r>
          </a:p>
          <a:p>
            <a:pPr lvl="0">
              <a:lnSpc>
                <a:spcPct val="100000"/>
              </a:lnSpc>
            </a:pPr>
            <a:r>
              <a:rPr lang="en-US" sz="2400" dirty="0"/>
              <a:t>Discuss any challenges or unexpected results encountered during NPR implementation, providing insights into the practical considerations of deploying NPR systems</a:t>
            </a:r>
          </a:p>
          <a:p>
            <a:pPr lvl="0">
              <a:lnSpc>
                <a:spcPct val="100000"/>
              </a:lnSpc>
            </a:pPr>
            <a:r>
              <a:rPr lang="en-US" sz="2400" dirty="0"/>
              <a:t>Use visuals such as graphs, charts, or tables to illustrate the results effectively and make them more accessible to the audience</a:t>
            </a:r>
          </a:p>
        </p:txBody>
      </p:sp>
      <p:pic>
        <p:nvPicPr>
          <p:cNvPr id="6" name="Picture 5" descr="Angled shot of pen on a graph">
            <a:extLst>
              <a:ext uri="{FF2B5EF4-FFF2-40B4-BE49-F238E27FC236}">
                <a16:creationId xmlns:a16="http://schemas.microsoft.com/office/drawing/2014/main" id="{32967D81-33A7-33F1-F79D-DD1C51445A9A}"/>
              </a:ext>
            </a:extLst>
          </p:cNvPr>
          <p:cNvPicPr>
            <a:picLocks noChangeAspect="1"/>
          </p:cNvPicPr>
          <p:nvPr/>
        </p:nvPicPr>
        <p:blipFill rotWithShape="1">
          <a:blip r:embed="rId2"/>
          <a:srcRect l="5518" r="49218" b="-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22314156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5297762" y="329184"/>
            <a:ext cx="6251110" cy="1783080"/>
          </a:xfrm>
        </p:spPr>
        <p:txBody>
          <a:bodyPr anchor="b">
            <a:normAutofit/>
          </a:bodyPr>
          <a:lstStyle/>
          <a:p>
            <a:pPr>
              <a:lnSpc>
                <a:spcPct val="90000"/>
              </a:lnSpc>
            </a:pPr>
            <a:r>
              <a:rPr lang="en-US" sz="5600" dirty="0"/>
              <a:t> Future Directions</a:t>
            </a:r>
          </a:p>
        </p:txBody>
      </p:sp>
      <p:sp>
        <p:nvSpPr>
          <p:cNvPr id="1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5070764" y="2706624"/>
            <a:ext cx="6478108" cy="3483864"/>
          </a:xfrm>
        </p:spPr>
        <p:txBody>
          <a:bodyPr>
            <a:normAutofit fontScale="25000" lnSpcReduction="20000"/>
          </a:bodyPr>
          <a:lstStyle/>
          <a:p>
            <a:pPr lvl="0" algn="just">
              <a:lnSpc>
                <a:spcPct val="120000"/>
              </a:lnSpc>
              <a:buFont typeface="Wingdings" panose="05000000000000000000" pitchFamily="2" charset="2"/>
              <a:buChar char="Ø"/>
            </a:pPr>
            <a:r>
              <a:rPr lang="en-US" sz="6800" b="1" dirty="0">
                <a:solidFill>
                  <a:srgbClr val="FF0000"/>
                </a:solidFill>
                <a:latin typeface="MS UI Gothic" panose="020B0600070205080204" pitchFamily="34" charset="-128"/>
                <a:ea typeface="MS UI Gothic" panose="020B0600070205080204" pitchFamily="34" charset="-128"/>
              </a:rPr>
              <a:t>Advanced Deep Learning Models: </a:t>
            </a:r>
            <a:r>
              <a:rPr lang="en-US" sz="6800" dirty="0">
                <a:latin typeface="Monotype Corsiva" panose="03010101010201010101" pitchFamily="66" charset="0"/>
              </a:rPr>
              <a:t>Improve accuracy through the development of more sophisticated CNNs and deep learning architectures for robust plate detection and character recognition.</a:t>
            </a:r>
          </a:p>
          <a:p>
            <a:pPr lvl="0" algn="just">
              <a:lnSpc>
                <a:spcPct val="120000"/>
              </a:lnSpc>
              <a:buFont typeface="Wingdings" panose="05000000000000000000" pitchFamily="2" charset="2"/>
              <a:buChar char="Ø"/>
            </a:pPr>
            <a:r>
              <a:rPr lang="en-US" sz="6800" b="1" dirty="0">
                <a:solidFill>
                  <a:srgbClr val="FF0000"/>
                </a:solidFill>
                <a:latin typeface="MS UI Gothic" panose="020B0600070205080204" pitchFamily="34" charset="-128"/>
                <a:ea typeface="MS UI Gothic" panose="020B0600070205080204" pitchFamily="34" charset="-128"/>
              </a:rPr>
              <a:t>Privacy-Preserving Techniques: </a:t>
            </a:r>
            <a:r>
              <a:rPr lang="en-US" sz="6800" dirty="0">
                <a:latin typeface="Monotype Corsiva" panose="03010101010201010101" pitchFamily="66" charset="0"/>
              </a:rPr>
              <a:t>Implement methods to address privacy concerns, ensuring compliance by anonymizing or encrypting license plate data.</a:t>
            </a:r>
          </a:p>
          <a:p>
            <a:pPr lvl="0" algn="just">
              <a:lnSpc>
                <a:spcPct val="120000"/>
              </a:lnSpc>
              <a:buFont typeface="Wingdings" panose="05000000000000000000" pitchFamily="2" charset="2"/>
              <a:buChar char="Ø"/>
            </a:pPr>
            <a:r>
              <a:rPr lang="en-US" sz="6800" b="1" dirty="0">
                <a:solidFill>
                  <a:srgbClr val="FF0000"/>
                </a:solidFill>
                <a:latin typeface="MS UI Gothic" panose="020B0600070205080204" pitchFamily="34" charset="-128"/>
                <a:ea typeface="MS UI Gothic" panose="020B0600070205080204" pitchFamily="34" charset="-128"/>
              </a:rPr>
              <a:t>Real-Time Analytics and Decision-Making: </a:t>
            </a:r>
            <a:r>
              <a:rPr lang="en-US" sz="6800" dirty="0">
                <a:latin typeface="Monotype Corsiva" panose="03010101010201010101" pitchFamily="66" charset="0"/>
              </a:rPr>
              <a:t>Enhance real-time analytics capabilities to enable quicker decision-making in applications like traffic management and law enforcement.</a:t>
            </a:r>
          </a:p>
          <a:p>
            <a:pPr lvl="0" algn="just">
              <a:lnSpc>
                <a:spcPct val="120000"/>
              </a:lnSpc>
              <a:buFont typeface="Wingdings" panose="05000000000000000000" pitchFamily="2" charset="2"/>
              <a:buChar char="Ø"/>
            </a:pPr>
            <a:r>
              <a:rPr lang="en-US" sz="6800" b="1" dirty="0">
                <a:solidFill>
                  <a:srgbClr val="FF0000"/>
                </a:solidFill>
                <a:latin typeface="MS UI Gothic" panose="020B0600070205080204" pitchFamily="34" charset="-128"/>
                <a:ea typeface="MS UI Gothic" panose="020B0600070205080204" pitchFamily="34" charset="-128"/>
              </a:rPr>
              <a:t>Geographical and Environmental Adaptability: </a:t>
            </a:r>
            <a:r>
              <a:rPr lang="en-US" sz="6800" dirty="0">
                <a:latin typeface="Monotype Corsiva" panose="03010101010201010101" pitchFamily="66" charset="0"/>
              </a:rPr>
              <a:t>Develop NPR systems capable of adapting to diverse geographical regions, distinct license plate designs, and challenging environmental conditions for broader applicability.</a:t>
            </a:r>
          </a:p>
          <a:p>
            <a:pPr lvl="0"/>
            <a:endParaRPr lang="en-US" dirty="0"/>
          </a:p>
          <a:p>
            <a:pPr lvl="0"/>
            <a:endParaRPr lang="en-US" dirty="0"/>
          </a:p>
          <a:p>
            <a:pPr lvl="0"/>
            <a:endParaRPr lang="en-US" dirty="0"/>
          </a:p>
        </p:txBody>
      </p:sp>
      <p:pic>
        <p:nvPicPr>
          <p:cNvPr id="6" name="Picture 5">
            <a:extLst>
              <a:ext uri="{FF2B5EF4-FFF2-40B4-BE49-F238E27FC236}">
                <a16:creationId xmlns:a16="http://schemas.microsoft.com/office/drawing/2014/main" id="{EEBA5121-7740-A1DB-CC49-B5C7B1B2BDE9}"/>
              </a:ext>
            </a:extLst>
          </p:cNvPr>
          <p:cNvPicPr>
            <a:picLocks noChangeAspect="1"/>
          </p:cNvPicPr>
          <p:nvPr/>
        </p:nvPicPr>
        <p:blipFill>
          <a:blip r:embed="rId2">
            <a:extLst>
              <a:ext uri="{28A0092B-C50C-407E-A947-70E740481C1C}">
                <a14:useLocalDpi xmlns:a14="http://schemas.microsoft.com/office/drawing/2010/main" val="0"/>
              </a:ext>
            </a:extLst>
          </a:blip>
          <a:srcRect l="30645" r="30645"/>
          <a:stretch/>
        </p:blipFill>
        <p:spPr>
          <a:xfrm>
            <a:off x="35661" y="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26568588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4655128" y="1093116"/>
            <a:ext cx="6251110" cy="1020250"/>
          </a:xfrm>
        </p:spPr>
        <p:txBody>
          <a:bodyPr anchor="b">
            <a:normAutofit/>
          </a:bodyPr>
          <a:lstStyle/>
          <a:p>
            <a:pPr>
              <a:lnSpc>
                <a:spcPct val="90000"/>
              </a:lnSpc>
            </a:pPr>
            <a:r>
              <a:rPr lang="en-US" sz="5600" dirty="0"/>
              <a:t> Conclusion</a:t>
            </a:r>
            <a:endParaRPr lang="en-US" dirty="0"/>
          </a:p>
        </p:txBody>
      </p:sp>
      <p:sp>
        <p:nvSpPr>
          <p:cNvPr id="1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17B6CB"/>
          </a:solidFill>
          <a:ln w="38100" cap="rnd">
            <a:solidFill>
              <a:srgbClr val="17B6C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4657345" y="2623496"/>
            <a:ext cx="7276745" cy="3483864"/>
          </a:xfrm>
        </p:spPr>
        <p:txBody>
          <a:bodyPr>
            <a:noAutofit/>
          </a:bodyPr>
          <a:lstStyle/>
          <a:p>
            <a:pPr lvl="0" algn="just">
              <a:lnSpc>
                <a:spcPct val="100000"/>
              </a:lnSpc>
              <a:buFont typeface="Wingdings" panose="05000000000000000000" pitchFamily="2" charset="2"/>
              <a:buChar char="Ø"/>
            </a:pPr>
            <a:r>
              <a:rPr lang="en-US" sz="1600" b="1" dirty="0">
                <a:solidFill>
                  <a:srgbClr val="FF0000"/>
                </a:solidFill>
                <a:latin typeface="MS UI Gothic" panose="020B0600070205080204" pitchFamily="34" charset="-128"/>
                <a:ea typeface="MS UI Gothic" panose="020B0600070205080204" pitchFamily="34" charset="-128"/>
              </a:rPr>
              <a:t>Continued Technological Advancements: </a:t>
            </a:r>
            <a:r>
              <a:rPr lang="en-US" sz="1600" dirty="0">
                <a:latin typeface="Monotype Corsiva" panose="03010101010201010101" pitchFamily="66" charset="0"/>
              </a:rPr>
              <a:t>The ongoing evolution of Number Plate Recognition (NPR) technology promises continuous improvements in accuracy and efficiency, driven by advancements in deep learning and computer vision.</a:t>
            </a:r>
          </a:p>
          <a:p>
            <a:pPr lvl="0" algn="just">
              <a:lnSpc>
                <a:spcPct val="100000"/>
              </a:lnSpc>
              <a:buFont typeface="Wingdings" panose="05000000000000000000" pitchFamily="2" charset="2"/>
              <a:buChar char="Ø"/>
            </a:pPr>
            <a:r>
              <a:rPr lang="en-US" sz="1600" b="1" dirty="0">
                <a:solidFill>
                  <a:srgbClr val="FF0000"/>
                </a:solidFill>
                <a:latin typeface="MS UI Gothic" panose="020B0600070205080204" pitchFamily="34" charset="-128"/>
                <a:ea typeface="MS UI Gothic" panose="020B0600070205080204" pitchFamily="34" charset="-128"/>
              </a:rPr>
              <a:t>Balancing Innovation with Privacy: </a:t>
            </a:r>
            <a:r>
              <a:rPr lang="en-US" sz="1600" dirty="0">
                <a:latin typeface="Monotype Corsiva" panose="03010101010201010101" pitchFamily="66" charset="0"/>
              </a:rPr>
              <a:t>As NPR systems progress, there is a critical need to strike a balance between technological innovation and privacy considerations. Implementing robust privacy-preserving techniques ensures responsible and ethical use.</a:t>
            </a:r>
          </a:p>
          <a:p>
            <a:pPr lvl="0" algn="just">
              <a:lnSpc>
                <a:spcPct val="100000"/>
              </a:lnSpc>
              <a:buFont typeface="Wingdings" panose="05000000000000000000" pitchFamily="2" charset="2"/>
              <a:buChar char="Ø"/>
            </a:pPr>
            <a:r>
              <a:rPr lang="en-US" sz="1600" b="1" dirty="0">
                <a:solidFill>
                  <a:srgbClr val="FF0000"/>
                </a:solidFill>
                <a:latin typeface="MS UI Gothic" panose="020B0600070205080204" pitchFamily="34" charset="-128"/>
                <a:ea typeface="MS UI Gothic" panose="020B0600070205080204" pitchFamily="34" charset="-128"/>
              </a:rPr>
              <a:t>Widespread Applicability and Integration: </a:t>
            </a:r>
            <a:r>
              <a:rPr lang="en-US" sz="1600" dirty="0">
                <a:latin typeface="Monotype Corsiva" panose="03010101010201010101" pitchFamily="66" charset="0"/>
              </a:rPr>
              <a:t>The versatility of NPR systems makes them integral to various sectors, from law enforcement to smart city initiatives. Integrating these systems seamlessly into broader urban infrastructure enhances overall safety and efficiency.</a:t>
            </a:r>
          </a:p>
          <a:p>
            <a:pPr lvl="0" algn="just">
              <a:lnSpc>
                <a:spcPct val="100000"/>
              </a:lnSpc>
              <a:buFont typeface="Wingdings" panose="05000000000000000000" pitchFamily="2" charset="2"/>
              <a:buChar char="Ø"/>
            </a:pPr>
            <a:r>
              <a:rPr lang="en-US" sz="1600" b="1" dirty="0">
                <a:solidFill>
                  <a:srgbClr val="FF0000"/>
                </a:solidFill>
                <a:latin typeface="MS UI Gothic" panose="020B0600070205080204" pitchFamily="34" charset="-128"/>
                <a:ea typeface="MS UI Gothic" panose="020B0600070205080204" pitchFamily="34" charset="-128"/>
              </a:rPr>
              <a:t>Future Focus on Adaptability and Sustainability: </a:t>
            </a:r>
            <a:r>
              <a:rPr lang="en-US" sz="1600" dirty="0">
                <a:latin typeface="Monotype Corsiva" panose="03010101010201010101" pitchFamily="66" charset="0"/>
              </a:rPr>
              <a:t>The future of NPR lies in its adaptability to different environments, geographic variations, and sustainable implementations. Ongoing research and development will pave the way for NPR systems that are not only accurate but also environmentally conscious and globally applicable.</a:t>
            </a:r>
          </a:p>
          <a:p>
            <a:pPr lvl="0" algn="just">
              <a:lnSpc>
                <a:spcPct val="100000"/>
              </a:lnSpc>
            </a:pPr>
            <a:endParaRPr lang="en-US" sz="1800" dirty="0"/>
          </a:p>
          <a:p>
            <a:pPr lvl="0" algn="just">
              <a:lnSpc>
                <a:spcPct val="100000"/>
              </a:lnSpc>
            </a:pPr>
            <a:endParaRPr lang="en-US" sz="1800" dirty="0"/>
          </a:p>
          <a:p>
            <a:pPr lvl="0" algn="just">
              <a:lnSpc>
                <a:spcPct val="100000"/>
              </a:lnSpc>
            </a:pPr>
            <a:endParaRPr lang="en-US" sz="1800" dirty="0"/>
          </a:p>
        </p:txBody>
      </p:sp>
      <p:pic>
        <p:nvPicPr>
          <p:cNvPr id="6" name="Picture 5" descr="Financial graphs on a dark display">
            <a:extLst>
              <a:ext uri="{FF2B5EF4-FFF2-40B4-BE49-F238E27FC236}">
                <a16:creationId xmlns:a16="http://schemas.microsoft.com/office/drawing/2014/main" id="{E387B7BE-E3AD-B8BA-730A-1EC49721E4DA}"/>
              </a:ext>
            </a:extLst>
          </p:cNvPr>
          <p:cNvPicPr>
            <a:picLocks noChangeAspect="1"/>
          </p:cNvPicPr>
          <p:nvPr/>
        </p:nvPicPr>
        <p:blipFill rotWithShape="1">
          <a:blip r:embed="rId2"/>
          <a:srcRect l="26072" r="31485" b="4"/>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3582757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A81DE-E6CF-F9DC-D272-820A8E81BCB4}"/>
              </a:ext>
            </a:extLst>
          </p:cNvPr>
          <p:cNvSpPr>
            <a:spLocks noGrp="1"/>
          </p:cNvSpPr>
          <p:nvPr>
            <p:ph type="title"/>
          </p:nvPr>
        </p:nvSpPr>
        <p:spPr/>
        <p:txBody>
          <a:bodyPr/>
          <a:lstStyle/>
          <a:p>
            <a:endParaRPr lang="en-IN" dirty="0"/>
          </a:p>
        </p:txBody>
      </p:sp>
      <p:pic>
        <p:nvPicPr>
          <p:cNvPr id="5" name="Content Placeholder 4">
            <a:extLst>
              <a:ext uri="{FF2B5EF4-FFF2-40B4-BE49-F238E27FC236}">
                <a16:creationId xmlns:a16="http://schemas.microsoft.com/office/drawing/2014/main" id="{D537F60D-954D-F1FB-ACC8-C5476B2190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891253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DDAA74B-8E81-4F15-BC0F-4050965FF5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2" name="Rectangle 11">
            <a:extLst>
              <a:ext uri="{FF2B5EF4-FFF2-40B4-BE49-F238E27FC236}">
                <a16:creationId xmlns:a16="http://schemas.microsoft.com/office/drawing/2014/main" id="{374CD4C6-F07B-411C-876A-727559731F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083644"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2" name="Title"/>
          <p:cNvSpPr>
            <a:spLocks noGrp="1"/>
          </p:cNvSpPr>
          <p:nvPr>
            <p:ph type="ctrTitle"/>
          </p:nvPr>
        </p:nvSpPr>
        <p:spPr>
          <a:xfrm>
            <a:off x="484552" y="365125"/>
            <a:ext cx="5022630" cy="2430030"/>
          </a:xfrm>
        </p:spPr>
        <p:txBody>
          <a:bodyPr>
            <a:normAutofit/>
          </a:bodyPr>
          <a:lstStyle/>
          <a:p>
            <a:r>
              <a:rPr lang="en-US" dirty="0"/>
              <a:t>Abstract</a:t>
            </a:r>
          </a:p>
        </p:txBody>
      </p:sp>
      <p:sp>
        <p:nvSpPr>
          <p:cNvPr id="3" name="Content Placeholder"/>
          <p:cNvSpPr>
            <a:spLocks noGrp="1"/>
          </p:cNvSpPr>
          <p:nvPr>
            <p:ph idx="1"/>
          </p:nvPr>
        </p:nvSpPr>
        <p:spPr>
          <a:xfrm>
            <a:off x="1" y="3428999"/>
            <a:ext cx="6083644" cy="2747963"/>
          </a:xfrm>
        </p:spPr>
        <p:txBody>
          <a:bodyPr>
            <a:noAutofit/>
          </a:bodyPr>
          <a:lstStyle/>
          <a:p>
            <a:pPr marL="285750" lvl="0" indent="-285750" algn="just">
              <a:lnSpc>
                <a:spcPct val="100000"/>
              </a:lnSpc>
              <a:buFont typeface="Wingdings" panose="05000000000000000000" pitchFamily="2" charset="2"/>
              <a:buChar char="Ø"/>
            </a:pPr>
            <a:r>
              <a:rPr lang="en-US" sz="1400" b="1" dirty="0">
                <a:solidFill>
                  <a:srgbClr val="FF0000"/>
                </a:solidFill>
                <a:latin typeface="MS UI Gothic" panose="020B0600070205080204" pitchFamily="34" charset="-128"/>
                <a:ea typeface="MS UI Gothic" panose="020B0600070205080204" pitchFamily="34" charset="-128"/>
              </a:rPr>
              <a:t>Objective and Scope: </a:t>
            </a:r>
            <a:r>
              <a:rPr lang="en-US" sz="1400" dirty="0">
                <a:latin typeface="Monotype Corsiva" panose="03010101010201010101" pitchFamily="66" charset="0"/>
              </a:rPr>
              <a:t>Introduction to Number Plate Recognition (NPR) as a computer vision technology. Overview of its applications in law enforcement, traffic management, and vehicle tracking.</a:t>
            </a:r>
          </a:p>
          <a:p>
            <a:pPr marL="285750" lvl="0" indent="-285750" algn="just">
              <a:lnSpc>
                <a:spcPct val="100000"/>
              </a:lnSpc>
              <a:buFont typeface="Wingdings" panose="05000000000000000000" pitchFamily="2" charset="2"/>
              <a:buChar char="Ø"/>
            </a:pPr>
            <a:r>
              <a:rPr lang="en-US" sz="1600" b="1" dirty="0">
                <a:solidFill>
                  <a:srgbClr val="FF0000"/>
                </a:solidFill>
                <a:latin typeface="MS UI Gothic" panose="020B0600070205080204" pitchFamily="34" charset="-128"/>
                <a:ea typeface="MS UI Gothic" panose="020B0600070205080204" pitchFamily="34" charset="-128"/>
              </a:rPr>
              <a:t>System </a:t>
            </a:r>
            <a:r>
              <a:rPr lang="en-US" sz="1400" b="1" dirty="0">
                <a:solidFill>
                  <a:srgbClr val="FF0000"/>
                </a:solidFill>
                <a:latin typeface="MS UI Gothic" panose="020B0600070205080204" pitchFamily="34" charset="-128"/>
                <a:ea typeface="MS UI Gothic" panose="020B0600070205080204" pitchFamily="34" charset="-128"/>
              </a:rPr>
              <a:t>Components and Stages: </a:t>
            </a:r>
            <a:r>
              <a:rPr lang="en-US" sz="1400" dirty="0">
                <a:latin typeface="Monotype Corsiva" panose="03010101010201010101" pitchFamily="66" charset="0"/>
              </a:rPr>
              <a:t>Description of stages: data acquisition, pre-processing, plate localization, and character extraction. Emphasis on the role of machine learning, particularly CNNs, in plate detection and recognition.</a:t>
            </a:r>
          </a:p>
          <a:p>
            <a:pPr marL="285750" lvl="0" indent="-285750" algn="just">
              <a:lnSpc>
                <a:spcPct val="100000"/>
              </a:lnSpc>
              <a:buFont typeface="Wingdings" panose="05000000000000000000" pitchFamily="2" charset="2"/>
              <a:buChar char="Ø"/>
            </a:pPr>
            <a:r>
              <a:rPr lang="en-US" sz="1400" b="1" dirty="0">
                <a:solidFill>
                  <a:srgbClr val="FF0000"/>
                </a:solidFill>
                <a:latin typeface="MS UI Gothic" panose="020B0600070205080204" pitchFamily="34" charset="-128"/>
                <a:ea typeface="MS UI Gothic" panose="020B0600070205080204" pitchFamily="34" charset="-128"/>
              </a:rPr>
              <a:t>Challenges and Ongoing Research: </a:t>
            </a:r>
            <a:r>
              <a:rPr lang="en-US" sz="1400" dirty="0">
                <a:latin typeface="Monotype Corsiva" panose="03010101010201010101" pitchFamily="66" charset="0"/>
              </a:rPr>
              <a:t>Recognition of challenges like lighting variations and diverse plate formats. Mention of ongoing research focusing on developing robust algorithms for wider applicability.</a:t>
            </a:r>
          </a:p>
          <a:p>
            <a:pPr marL="285750" lvl="0" indent="-285750" algn="just">
              <a:lnSpc>
                <a:spcPct val="100000"/>
              </a:lnSpc>
              <a:buFont typeface="Wingdings" panose="05000000000000000000" pitchFamily="2" charset="2"/>
              <a:buChar char="Ø"/>
            </a:pPr>
            <a:r>
              <a:rPr lang="en-US" sz="1400" b="1" dirty="0">
                <a:solidFill>
                  <a:srgbClr val="FF0000"/>
                </a:solidFill>
                <a:latin typeface="MS UI Gothic" panose="020B0600070205080204" pitchFamily="34" charset="-128"/>
                <a:ea typeface="MS UI Gothic" panose="020B0600070205080204" pitchFamily="34" charset="-128"/>
              </a:rPr>
              <a:t>Conclusion: </a:t>
            </a:r>
            <a:r>
              <a:rPr lang="en-US" sz="1400" dirty="0">
                <a:latin typeface="Monotype Corsiva" panose="03010101010201010101" pitchFamily="66" charset="0"/>
              </a:rPr>
              <a:t>NPR systems as powerful and essential tools for modern transportation and security. Acknowledgment of continuous improvement through advancements in computer vision, machine learning, and OCR technologies.</a:t>
            </a:r>
          </a:p>
        </p:txBody>
      </p:sp>
      <p:pic>
        <p:nvPicPr>
          <p:cNvPr id="6" name="Picture 5">
            <a:extLst>
              <a:ext uri="{FF2B5EF4-FFF2-40B4-BE49-F238E27FC236}">
                <a16:creationId xmlns:a16="http://schemas.microsoft.com/office/drawing/2014/main" id="{C5395866-D5BB-57B7-C6AF-C94201155979}"/>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6108356" y="10"/>
            <a:ext cx="6083644" cy="6857990"/>
          </a:xfrm>
          <a:prstGeom prst="rect">
            <a:avLst/>
          </a:prstGeom>
          <a:ln>
            <a:solidFill>
              <a:srgbClr val="FF0000"/>
            </a:solidFill>
          </a:ln>
        </p:spPr>
      </p:pic>
    </p:spTree>
    <p:extLst>
      <p:ext uri="{BB962C8B-B14F-4D97-AF65-F5344CB8AC3E}">
        <p14:creationId xmlns:p14="http://schemas.microsoft.com/office/powerpoint/2010/main" val="188202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DDAA74B-8E81-4F15-BC0F-4050965FF5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2" name="Rectangle 11">
            <a:extLst>
              <a:ext uri="{FF2B5EF4-FFF2-40B4-BE49-F238E27FC236}">
                <a16:creationId xmlns:a16="http://schemas.microsoft.com/office/drawing/2014/main" id="{374CD4C6-F07B-411C-876A-727559731F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083644"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2" name="Title"/>
          <p:cNvSpPr>
            <a:spLocks noGrp="1"/>
          </p:cNvSpPr>
          <p:nvPr>
            <p:ph type="ctrTitle"/>
          </p:nvPr>
        </p:nvSpPr>
        <p:spPr>
          <a:xfrm>
            <a:off x="484552" y="845127"/>
            <a:ext cx="5022630" cy="1208810"/>
          </a:xfrm>
        </p:spPr>
        <p:txBody>
          <a:bodyPr>
            <a:normAutofit/>
          </a:bodyPr>
          <a:lstStyle/>
          <a:p>
            <a:r>
              <a:rPr lang="en-US" dirty="0"/>
              <a:t>Introduction</a:t>
            </a:r>
          </a:p>
        </p:txBody>
      </p:sp>
      <p:sp>
        <p:nvSpPr>
          <p:cNvPr id="3" name="Content Placeholder"/>
          <p:cNvSpPr>
            <a:spLocks noGrp="1"/>
          </p:cNvSpPr>
          <p:nvPr>
            <p:ph idx="1"/>
          </p:nvPr>
        </p:nvSpPr>
        <p:spPr>
          <a:xfrm>
            <a:off x="-48492" y="3503468"/>
            <a:ext cx="6830291" cy="2306349"/>
          </a:xfrm>
        </p:spPr>
        <p:txBody>
          <a:bodyPr>
            <a:noAutofit/>
          </a:bodyPr>
          <a:lstStyle/>
          <a:p>
            <a:pPr marL="285750" lvl="0" indent="-285750" algn="just">
              <a:lnSpc>
                <a:spcPct val="100000"/>
              </a:lnSpc>
              <a:buFont typeface="Wingdings" panose="05000000000000000000" pitchFamily="2" charset="2"/>
              <a:buChar char="Ø"/>
            </a:pPr>
            <a:r>
              <a:rPr lang="en-US" sz="1600" b="1" dirty="0">
                <a:solidFill>
                  <a:srgbClr val="FF0000"/>
                </a:solidFill>
                <a:latin typeface="MS UI Gothic" panose="020B0600070205080204" pitchFamily="34" charset="-128"/>
                <a:ea typeface="MS UI Gothic" panose="020B0600070205080204" pitchFamily="34" charset="-128"/>
              </a:rPr>
              <a:t>Introduction to NPR Technology: </a:t>
            </a:r>
            <a:r>
              <a:rPr lang="en-US" sz="1600" dirty="0">
                <a:latin typeface="Monotype Corsiva" panose="03010101010201010101" pitchFamily="66" charset="0"/>
              </a:rPr>
              <a:t>Number Plate Recognition (NPR) is a cutting-edge technology designed to automate the identification and interpretation of vehicle license plates.</a:t>
            </a:r>
          </a:p>
          <a:p>
            <a:pPr marL="285750" lvl="0" indent="-285750" algn="just">
              <a:lnSpc>
                <a:spcPct val="100000"/>
              </a:lnSpc>
              <a:buFont typeface="Wingdings" panose="05000000000000000000" pitchFamily="2" charset="2"/>
              <a:buChar char="Ø"/>
            </a:pPr>
            <a:r>
              <a:rPr lang="en-US" sz="1600" b="1" dirty="0">
                <a:solidFill>
                  <a:srgbClr val="FF0000"/>
                </a:solidFill>
                <a:latin typeface="MS UI Gothic" panose="020B0600070205080204" pitchFamily="34" charset="-128"/>
                <a:ea typeface="MS UI Gothic" panose="020B0600070205080204" pitchFamily="34" charset="-128"/>
              </a:rPr>
              <a:t>Versatility Across Applications: </a:t>
            </a:r>
            <a:r>
              <a:rPr lang="en-US" sz="1600" dirty="0">
                <a:latin typeface="Monotype Corsiva" panose="03010101010201010101" pitchFamily="66" charset="0"/>
              </a:rPr>
              <a:t>NPR finds widespread applications in diverse sectors such as law enforcement, traffic management, access control, and surveillance, showcasing its adaptability and relevance in modern society.</a:t>
            </a:r>
          </a:p>
          <a:p>
            <a:pPr marL="285750" lvl="0" indent="-285750" algn="just">
              <a:lnSpc>
                <a:spcPct val="100000"/>
              </a:lnSpc>
              <a:buFont typeface="Wingdings" panose="05000000000000000000" pitchFamily="2" charset="2"/>
              <a:buChar char="Ø"/>
            </a:pPr>
            <a:r>
              <a:rPr lang="en-US" sz="1600" b="1" dirty="0">
                <a:solidFill>
                  <a:srgbClr val="FF0000"/>
                </a:solidFill>
                <a:latin typeface="MS UI Gothic" panose="020B0600070205080204" pitchFamily="34" charset="-128"/>
                <a:ea typeface="MS UI Gothic" panose="020B0600070205080204" pitchFamily="34" charset="-128"/>
              </a:rPr>
              <a:t>Key Role in Efficiency and Security: </a:t>
            </a:r>
            <a:r>
              <a:rPr lang="en-US" sz="1600" dirty="0">
                <a:latin typeface="Monotype Corsiva" panose="03010101010201010101" pitchFamily="66" charset="0"/>
              </a:rPr>
              <a:t>Positioned at the forefront of technological advancements, NPR plays a pivotal role in enhancing operational efficiency and security, particularly in tasks like toll collection, parking management, and law enforcement.</a:t>
            </a:r>
          </a:p>
          <a:p>
            <a:pPr marL="285750" lvl="0" indent="-285750" algn="just">
              <a:lnSpc>
                <a:spcPct val="100000"/>
              </a:lnSpc>
              <a:buFont typeface="Wingdings" panose="05000000000000000000" pitchFamily="2" charset="2"/>
              <a:buChar char="Ø"/>
            </a:pPr>
            <a:r>
              <a:rPr lang="en-US" sz="1600" b="1" dirty="0">
                <a:solidFill>
                  <a:srgbClr val="FF0000"/>
                </a:solidFill>
                <a:latin typeface="MS UI Gothic" panose="020B0600070205080204" pitchFamily="34" charset="-128"/>
                <a:ea typeface="MS UI Gothic" panose="020B0600070205080204" pitchFamily="34" charset="-128"/>
              </a:rPr>
              <a:t>Transformative Impact: </a:t>
            </a:r>
            <a:r>
              <a:rPr lang="en-US" sz="1600" dirty="0">
                <a:latin typeface="Monotype Corsiva" panose="03010101010201010101" pitchFamily="66" charset="0"/>
              </a:rPr>
              <a:t>As technology continues to evolve, NPR stands as a transformative force, offering a sophisticated solution that aligns with the growing demand for efficient, automated, and secure processes in various domains.</a:t>
            </a:r>
          </a:p>
        </p:txBody>
      </p:sp>
      <p:pic>
        <p:nvPicPr>
          <p:cNvPr id="6" name="Picture 5">
            <a:extLst>
              <a:ext uri="{FF2B5EF4-FFF2-40B4-BE49-F238E27FC236}">
                <a16:creationId xmlns:a16="http://schemas.microsoft.com/office/drawing/2014/main" id="{F46FF334-1D19-B2AD-B43D-58B297F365DD}"/>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6781798" y="10"/>
            <a:ext cx="5410201" cy="6857990"/>
          </a:xfrm>
          <a:prstGeom prst="rect">
            <a:avLst/>
          </a:prstGeom>
        </p:spPr>
      </p:pic>
      <p:sp>
        <p:nvSpPr>
          <p:cNvPr id="4" name="TextBox 3">
            <a:extLst>
              <a:ext uri="{FF2B5EF4-FFF2-40B4-BE49-F238E27FC236}">
                <a16:creationId xmlns:a16="http://schemas.microsoft.com/office/drawing/2014/main" id="{2D374EFA-C327-AC47-DEBD-2ECCE3BEF2CA}"/>
              </a:ext>
            </a:extLst>
          </p:cNvPr>
          <p:cNvSpPr txBox="1"/>
          <p:nvPr/>
        </p:nvSpPr>
        <p:spPr>
          <a:xfrm>
            <a:off x="6781798" y="6858000"/>
            <a:ext cx="5410201" cy="230832"/>
          </a:xfrm>
          <a:prstGeom prst="rect">
            <a:avLst/>
          </a:prstGeom>
          <a:noFill/>
        </p:spPr>
        <p:txBody>
          <a:bodyPr wrap="square" rtlCol="0">
            <a:spAutoFit/>
          </a:bodyPr>
          <a:lstStyle/>
          <a:p>
            <a:r>
              <a:rPr lang="en-US" sz="900" dirty="0"/>
              <a:t>This Photo by Unknown Author is licensed under CC BY</a:t>
            </a:r>
          </a:p>
        </p:txBody>
      </p:sp>
    </p:spTree>
    <p:extLst>
      <p:ext uri="{BB962C8B-B14F-4D97-AF65-F5344CB8AC3E}">
        <p14:creationId xmlns:p14="http://schemas.microsoft.com/office/powerpoint/2010/main" val="10549557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DDAA74B-8E81-4F15-BC0F-4050965FF5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2" name="Rectangle 11">
            <a:extLst>
              <a:ext uri="{FF2B5EF4-FFF2-40B4-BE49-F238E27FC236}">
                <a16:creationId xmlns:a16="http://schemas.microsoft.com/office/drawing/2014/main" id="{374CD4C6-F07B-411C-876A-727559731F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083644"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2" name="Title"/>
          <p:cNvSpPr>
            <a:spLocks noGrp="1"/>
          </p:cNvSpPr>
          <p:nvPr>
            <p:ph type="ctrTitle"/>
          </p:nvPr>
        </p:nvSpPr>
        <p:spPr>
          <a:xfrm>
            <a:off x="484552" y="365125"/>
            <a:ext cx="5022630" cy="2430030"/>
          </a:xfrm>
        </p:spPr>
        <p:txBody>
          <a:bodyPr>
            <a:normAutofit/>
          </a:bodyPr>
          <a:lstStyle/>
          <a:p>
            <a:r>
              <a:rPr lang="en-US" dirty="0"/>
              <a:t>Best Studies</a:t>
            </a:r>
          </a:p>
        </p:txBody>
      </p:sp>
      <p:sp>
        <p:nvSpPr>
          <p:cNvPr id="3" name="Content Placeholder"/>
          <p:cNvSpPr>
            <a:spLocks noGrp="1"/>
          </p:cNvSpPr>
          <p:nvPr>
            <p:ph idx="1"/>
          </p:nvPr>
        </p:nvSpPr>
        <p:spPr>
          <a:xfrm>
            <a:off x="0" y="3609356"/>
            <a:ext cx="5878285" cy="2306349"/>
          </a:xfrm>
        </p:spPr>
        <p:txBody>
          <a:bodyPr>
            <a:noAutofit/>
          </a:bodyPr>
          <a:lstStyle/>
          <a:p>
            <a:pPr marL="228600" lvl="0" indent="-228600">
              <a:lnSpc>
                <a:spcPct val="110000"/>
              </a:lnSpc>
              <a:buFont typeface="Wingdings" panose="05000000000000000000" pitchFamily="2" charset="2"/>
              <a:buChar char="v"/>
            </a:pPr>
            <a:r>
              <a:rPr lang="en-US" sz="1600" b="1" i="0" dirty="0">
                <a:effectLst/>
                <a:latin typeface="Monotype Corsiva" panose="03010101010201010101" pitchFamily="66" charset="0"/>
              </a:rPr>
              <a:t>These systems use optical character recognition ( OCR ) software to isolate and identify vehicle registration details. This technology is typically utilized for automatic toll collection, or to detect speeding violations, but can also be used to monitor vehicle movement and for access control.</a:t>
            </a:r>
          </a:p>
          <a:p>
            <a:pPr marL="228600" lvl="0" indent="-228600">
              <a:lnSpc>
                <a:spcPct val="110000"/>
              </a:lnSpc>
              <a:buFont typeface="Wingdings" panose="05000000000000000000" pitchFamily="2" charset="2"/>
              <a:buChar char="v"/>
            </a:pPr>
            <a:r>
              <a:rPr lang="en-US" sz="1600" b="1" i="0" dirty="0">
                <a:effectLst/>
                <a:latin typeface="Monotype Corsiva" panose="03010101010201010101" pitchFamily="66" charset="0"/>
              </a:rPr>
              <a:t>The SSD algorithm is used to detect objects and segment images, i.e., locate license plates in images using a single deep neural network. It is a technique to create a bounding box (an area) for each segment within an image, allowing exact object detection and segmentation.</a:t>
            </a:r>
          </a:p>
        </p:txBody>
      </p:sp>
      <p:pic>
        <p:nvPicPr>
          <p:cNvPr id="6" name="Picture 5">
            <a:extLst>
              <a:ext uri="{FF2B5EF4-FFF2-40B4-BE49-F238E27FC236}">
                <a16:creationId xmlns:a16="http://schemas.microsoft.com/office/drawing/2014/main" id="{D9E9AD1F-E2E6-41D3-70C5-1850F9960FB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6599" r="16599"/>
          <a:stretch/>
        </p:blipFill>
        <p:spPr>
          <a:xfrm>
            <a:off x="6083644" y="10"/>
            <a:ext cx="6108356" cy="6857990"/>
          </a:xfrm>
          <a:prstGeom prst="rect">
            <a:avLst/>
          </a:prstGeom>
        </p:spPr>
      </p:pic>
      <p:sp>
        <p:nvSpPr>
          <p:cNvPr id="4" name="TextBox 3">
            <a:extLst>
              <a:ext uri="{FF2B5EF4-FFF2-40B4-BE49-F238E27FC236}">
                <a16:creationId xmlns:a16="http://schemas.microsoft.com/office/drawing/2014/main" id="{E11EE888-7344-D264-0ABE-F5BFD3F06B67}"/>
              </a:ext>
            </a:extLst>
          </p:cNvPr>
          <p:cNvSpPr txBox="1"/>
          <p:nvPr/>
        </p:nvSpPr>
        <p:spPr>
          <a:xfrm>
            <a:off x="6083644" y="6858000"/>
            <a:ext cx="6108356" cy="230832"/>
          </a:xfrm>
          <a:prstGeom prst="rect">
            <a:avLst/>
          </a:prstGeom>
          <a:noFill/>
        </p:spPr>
        <p:txBody>
          <a:bodyPr wrap="square" rtlCol="0">
            <a:spAutoFit/>
          </a:bodyPr>
          <a:lstStyle/>
          <a:p>
            <a:r>
              <a:rPr lang="en-IN" sz="900">
                <a:hlinkClick r:id="rId3" tooltip="https://www.flickr.com/photos/ceasedesist/4812945691/"/>
              </a:rPr>
              <a:t>This Photo</a:t>
            </a:r>
            <a:r>
              <a:rPr lang="en-IN" sz="900"/>
              <a:t> by Unknown Author is licensed under </a:t>
            </a:r>
            <a:r>
              <a:rPr lang="en-IN" sz="900">
                <a:hlinkClick r:id="rId4" tooltip="https://creativecommons.org/licenses/by-sa/3.0/"/>
              </a:rPr>
              <a:t>CC BY-SA</a:t>
            </a:r>
            <a:endParaRPr lang="en-IN" sz="900"/>
          </a:p>
        </p:txBody>
      </p:sp>
    </p:spTree>
    <p:extLst>
      <p:ext uri="{BB962C8B-B14F-4D97-AF65-F5344CB8AC3E}">
        <p14:creationId xmlns:p14="http://schemas.microsoft.com/office/powerpoint/2010/main" val="177494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380A34A-731B-4B77-8D1A-4326EA6123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2" name="Rectangle 11">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2" name="Title"/>
          <p:cNvSpPr>
            <a:spLocks noGrp="1"/>
          </p:cNvSpPr>
          <p:nvPr>
            <p:ph type="ctrTitle"/>
          </p:nvPr>
        </p:nvSpPr>
        <p:spPr>
          <a:xfrm>
            <a:off x="146222" y="365125"/>
            <a:ext cx="2689847" cy="3938518"/>
          </a:xfrm>
        </p:spPr>
        <p:txBody>
          <a:bodyPr>
            <a:normAutofit/>
          </a:bodyPr>
          <a:lstStyle/>
          <a:p>
            <a:r>
              <a:rPr lang="en-US" sz="3200" dirty="0"/>
              <a:t>Literature Survey</a:t>
            </a:r>
          </a:p>
        </p:txBody>
      </p:sp>
      <p:grpSp>
        <p:nvGrpSpPr>
          <p:cNvPr id="14" name="Group 13">
            <a:extLst>
              <a:ext uri="{FF2B5EF4-FFF2-40B4-BE49-F238E27FC236}">
                <a16:creationId xmlns:a16="http://schemas.microsoft.com/office/drawing/2014/main" id="{E5CD2E8B-968C-4DDC-9470-260B5DA13D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72778"/>
            <a:ext cx="3047997" cy="2285222"/>
            <a:chOff x="0" y="3438071"/>
            <a:chExt cx="3047997" cy="3429000"/>
          </a:xfrm>
        </p:grpSpPr>
        <p:sp>
          <p:nvSpPr>
            <p:cNvPr id="15" name="Rectangle 14">
              <a:extLst>
                <a:ext uri="{FF2B5EF4-FFF2-40B4-BE49-F238E27FC236}">
                  <a16:creationId xmlns:a16="http://schemas.microsoft.com/office/drawing/2014/main" id="{54940AF6-4BB8-4A24-9BCA-B088F02BD8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6" name="Rectangle 15">
              <a:extLst>
                <a:ext uri="{FF2B5EF4-FFF2-40B4-BE49-F238E27FC236}">
                  <a16:creationId xmlns:a16="http://schemas.microsoft.com/office/drawing/2014/main" id="{44AD7D5E-CDD6-4468-9F5F-6802387A9C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47142"/>
              <a:ext cx="3047997" cy="3419929"/>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grpSp>
      <p:graphicFrame>
        <p:nvGraphicFramePr>
          <p:cNvPr id="6" name="Content Placeholder">
            <a:extLst>
              <a:ext uri="{FF2B5EF4-FFF2-40B4-BE49-F238E27FC236}">
                <a16:creationId xmlns:a16="http://schemas.microsoft.com/office/drawing/2014/main" id="{7607BA6B-6E28-F2FC-647C-9B39E46C8DBA}"/>
              </a:ext>
            </a:extLst>
          </p:cNvPr>
          <p:cNvGraphicFramePr>
            <a:graphicFrameLocks noGrp="1"/>
          </p:cNvGraphicFramePr>
          <p:nvPr>
            <p:ph idx="1"/>
          </p:nvPr>
        </p:nvGraphicFramePr>
        <p:xfrm>
          <a:off x="3811656" y="551622"/>
          <a:ext cx="7742583" cy="56253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98743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DDAA74B-8E81-4F15-BC0F-4050965FF5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12" name="Rectangle 11">
            <a:extLst>
              <a:ext uri="{FF2B5EF4-FFF2-40B4-BE49-F238E27FC236}">
                <a16:creationId xmlns:a16="http://schemas.microsoft.com/office/drawing/2014/main" id="{374CD4C6-F07B-411C-876A-727559731F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083644"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venir Next LT Pro"/>
              <a:ea typeface="+mn-ea"/>
              <a:cs typeface="+mn-cs"/>
            </a:endParaRPr>
          </a:p>
        </p:txBody>
      </p:sp>
      <p:sp>
        <p:nvSpPr>
          <p:cNvPr id="2" name="Title"/>
          <p:cNvSpPr>
            <a:spLocks noGrp="1"/>
          </p:cNvSpPr>
          <p:nvPr>
            <p:ph type="ctrTitle"/>
          </p:nvPr>
        </p:nvSpPr>
        <p:spPr>
          <a:xfrm>
            <a:off x="484552" y="365125"/>
            <a:ext cx="5022630" cy="2430030"/>
          </a:xfrm>
        </p:spPr>
        <p:txBody>
          <a:bodyPr>
            <a:normAutofit/>
          </a:bodyPr>
          <a:lstStyle/>
          <a:p>
            <a:r>
              <a:rPr lang="en-US" dirty="0"/>
              <a:t>Steps Involved</a:t>
            </a:r>
          </a:p>
        </p:txBody>
      </p:sp>
      <p:sp>
        <p:nvSpPr>
          <p:cNvPr id="3" name="Content Placeholder"/>
          <p:cNvSpPr>
            <a:spLocks noGrp="1"/>
          </p:cNvSpPr>
          <p:nvPr>
            <p:ph idx="1"/>
          </p:nvPr>
        </p:nvSpPr>
        <p:spPr>
          <a:xfrm>
            <a:off x="221673" y="3546764"/>
            <a:ext cx="5659582" cy="2946111"/>
          </a:xfrm>
        </p:spPr>
        <p:txBody>
          <a:bodyPr numCol="1">
            <a:noAutofit/>
          </a:bodyPr>
          <a:lstStyle/>
          <a:p>
            <a:pPr lvl="0" algn="just">
              <a:lnSpc>
                <a:spcPct val="100000"/>
              </a:lnSpc>
            </a:pPr>
            <a:r>
              <a:rPr lang="en-US" sz="1800" b="1" dirty="0">
                <a:solidFill>
                  <a:srgbClr val="FF0000"/>
                </a:solidFill>
                <a:latin typeface="MS UI Gothic" panose="020B0600070205080204" pitchFamily="34" charset="-128"/>
                <a:ea typeface="MS UI Gothic" panose="020B0600070205080204" pitchFamily="34" charset="-128"/>
              </a:rPr>
              <a:t>Capture Data: </a:t>
            </a:r>
            <a:r>
              <a:rPr lang="en-US" sz="1800" dirty="0">
                <a:latin typeface="Monotype Corsiva" panose="03010101010201010101" pitchFamily="66" charset="0"/>
              </a:rPr>
              <a:t>Use cameras and sensors to take pictures of vehicles. Optical sensors gather initial information.</a:t>
            </a:r>
          </a:p>
          <a:p>
            <a:pPr lvl="0" algn="just">
              <a:lnSpc>
                <a:spcPct val="100000"/>
              </a:lnSpc>
            </a:pPr>
            <a:r>
              <a:rPr lang="en-US" sz="1800" b="1" dirty="0">
                <a:solidFill>
                  <a:srgbClr val="FF0000"/>
                </a:solidFill>
                <a:latin typeface="MS UI Gothic" panose="020B0600070205080204" pitchFamily="34" charset="-128"/>
                <a:ea typeface="MS UI Gothic" panose="020B0600070205080204" pitchFamily="34" charset="-128"/>
              </a:rPr>
              <a:t>Clean Up Images: </a:t>
            </a:r>
            <a:r>
              <a:rPr lang="en-US" sz="1800" dirty="0">
                <a:latin typeface="Monotype Corsiva" panose="03010101010201010101" pitchFamily="66" charset="0"/>
              </a:rPr>
              <a:t>Remove unnecessary details and errors. Adjust brightness for consistent quality.</a:t>
            </a:r>
          </a:p>
          <a:p>
            <a:pPr lvl="0" algn="just">
              <a:lnSpc>
                <a:spcPct val="100000"/>
              </a:lnSpc>
            </a:pPr>
            <a:r>
              <a:rPr lang="en-US" sz="1800" b="1" dirty="0">
                <a:solidFill>
                  <a:srgbClr val="FF0000"/>
                </a:solidFill>
                <a:latin typeface="MS UI Gothic" panose="020B0600070205080204" pitchFamily="34" charset="-128"/>
                <a:ea typeface="MS UI Gothic" panose="020B0600070205080204" pitchFamily="34" charset="-128"/>
              </a:rPr>
              <a:t>Find License Plates: </a:t>
            </a:r>
            <a:r>
              <a:rPr lang="en-US" sz="1800" dirty="0">
                <a:latin typeface="Monotype Corsiva" panose="03010101010201010101" pitchFamily="66" charset="0"/>
              </a:rPr>
              <a:t>Identify plate borders using edges. Look for potential plates using shapes and templates.</a:t>
            </a:r>
          </a:p>
          <a:p>
            <a:pPr lvl="0" algn="just">
              <a:lnSpc>
                <a:spcPct val="100000"/>
              </a:lnSpc>
            </a:pPr>
            <a:r>
              <a:rPr lang="en-US" sz="1800" b="1" dirty="0">
                <a:solidFill>
                  <a:srgbClr val="FF0000"/>
                </a:solidFill>
                <a:latin typeface="MS UI Gothic" panose="020B0600070205080204" pitchFamily="34" charset="-128"/>
                <a:ea typeface="MS UI Gothic" panose="020B0600070205080204" pitchFamily="34" charset="-128"/>
              </a:rPr>
              <a:t>Read Characters: </a:t>
            </a:r>
            <a:r>
              <a:rPr lang="en-US" sz="1800" dirty="0">
                <a:latin typeface="Monotype Corsiva" panose="03010101010201010101" pitchFamily="66" charset="0"/>
              </a:rPr>
              <a:t>Extract letters and numbers using OCR.  Use CNNs for better pattern recognition.</a:t>
            </a:r>
          </a:p>
          <a:p>
            <a:pPr lvl="0" algn="just">
              <a:lnSpc>
                <a:spcPct val="100000"/>
              </a:lnSpc>
            </a:pPr>
            <a:r>
              <a:rPr lang="en-US" sz="1800" b="1" dirty="0">
                <a:solidFill>
                  <a:srgbClr val="FF0000"/>
                </a:solidFill>
                <a:latin typeface="MS UI Gothic" panose="020B0600070205080204" pitchFamily="34" charset="-128"/>
                <a:ea typeface="MS UI Gothic" panose="020B0600070205080204" pitchFamily="34" charset="-128"/>
              </a:rPr>
              <a:t>Refine Information: </a:t>
            </a:r>
            <a:r>
              <a:rPr lang="en-US" sz="1800" dirty="0">
                <a:latin typeface="Monotype Corsiva" panose="03010101010201010101" pitchFamily="66" charset="0"/>
              </a:rPr>
              <a:t>Correct any mistakes in character recognition. Double-check and improve accuracy</a:t>
            </a:r>
          </a:p>
        </p:txBody>
      </p:sp>
      <p:pic>
        <p:nvPicPr>
          <p:cNvPr id="6" name="Picture 5">
            <a:extLst>
              <a:ext uri="{FF2B5EF4-FFF2-40B4-BE49-F238E27FC236}">
                <a16:creationId xmlns:a16="http://schemas.microsoft.com/office/drawing/2014/main" id="{36FB20E7-DF94-9324-D6A5-C5257215429F}"/>
              </a:ext>
            </a:extLst>
          </p:cNvPr>
          <p:cNvPicPr>
            <a:picLocks noChangeAspect="1"/>
          </p:cNvPicPr>
          <p:nvPr/>
        </p:nvPicPr>
        <p:blipFill rotWithShape="1">
          <a:blip r:embed="rId2">
            <a:extLst>
              <a:ext uri="{28A0092B-C50C-407E-A947-70E740481C1C}">
                <a14:useLocalDpi xmlns:a14="http://schemas.microsoft.com/office/drawing/2010/main" val="0"/>
              </a:ext>
            </a:extLst>
          </a:blip>
          <a:srcRect l="5565" t="3838" r="1043" b="4444"/>
          <a:stretch/>
        </p:blipFill>
        <p:spPr>
          <a:xfrm>
            <a:off x="6102928" y="-20568"/>
            <a:ext cx="6089071" cy="6573768"/>
          </a:xfrm>
          <a:prstGeom prst="rect">
            <a:avLst/>
          </a:prstGeom>
        </p:spPr>
      </p:pic>
    </p:spTree>
    <p:extLst>
      <p:ext uri="{BB962C8B-B14F-4D97-AF65-F5344CB8AC3E}">
        <p14:creationId xmlns:p14="http://schemas.microsoft.com/office/powerpoint/2010/main" val="1492937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5297762" y="329184"/>
            <a:ext cx="6251110" cy="1783080"/>
          </a:xfrm>
        </p:spPr>
        <p:txBody>
          <a:bodyPr anchor="b">
            <a:normAutofit/>
          </a:bodyPr>
          <a:lstStyle/>
          <a:p>
            <a:pPr>
              <a:lnSpc>
                <a:spcPct val="90000"/>
              </a:lnSpc>
            </a:pPr>
            <a:r>
              <a:rPr lang="en-US" sz="5600"/>
              <a:t> Advantages</a:t>
            </a:r>
          </a:p>
        </p:txBody>
      </p:sp>
      <p:sp>
        <p:nvSpPr>
          <p:cNvPr id="1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64D685"/>
          </a:solidFill>
          <a:ln w="38100" cap="rnd">
            <a:solidFill>
              <a:srgbClr val="64D68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5297762" y="2706624"/>
            <a:ext cx="6251110" cy="3483864"/>
          </a:xfrm>
        </p:spPr>
        <p:txBody>
          <a:bodyPr>
            <a:noAutofit/>
          </a:bodyPr>
          <a:lstStyle/>
          <a:p>
            <a:pPr lvl="0">
              <a:lnSpc>
                <a:spcPct val="100000"/>
              </a:lnSpc>
            </a:pPr>
            <a:r>
              <a:rPr lang="en-US" sz="1800" b="1" dirty="0">
                <a:solidFill>
                  <a:srgbClr val="FF0000"/>
                </a:solidFill>
                <a:latin typeface="MS UI Gothic" panose="020B0600070205080204" pitchFamily="34" charset="-128"/>
                <a:ea typeface="MS UI Gothic" panose="020B0600070205080204" pitchFamily="34" charset="-128"/>
              </a:rPr>
              <a:t>Efficiency and Automation: </a:t>
            </a:r>
            <a:r>
              <a:rPr lang="en-US" sz="1800" dirty="0">
                <a:latin typeface="Monotype Corsiva" panose="03010101010201010101" pitchFamily="66" charset="0"/>
              </a:rPr>
              <a:t>NPR systems automate license plate capture and interpretation, streamlining tasks like toll collection and parking management. This enhances operational efficiency by reducing manual efforts and processing times.</a:t>
            </a:r>
          </a:p>
          <a:p>
            <a:pPr lvl="0">
              <a:lnSpc>
                <a:spcPct val="100000"/>
              </a:lnSpc>
            </a:pPr>
            <a:r>
              <a:rPr lang="en-US" sz="1800" b="1" dirty="0">
                <a:solidFill>
                  <a:srgbClr val="FF0000"/>
                </a:solidFill>
                <a:latin typeface="MS UI Gothic" panose="020B0600070205080204" pitchFamily="34" charset="-128"/>
                <a:ea typeface="MS UI Gothic" panose="020B0600070205080204" pitchFamily="34" charset="-128"/>
              </a:rPr>
              <a:t>Enhanced Security: </a:t>
            </a:r>
            <a:r>
              <a:rPr lang="en-US" sz="1800" dirty="0">
                <a:latin typeface="Monotype Corsiva" panose="03010101010201010101" pitchFamily="66" charset="0"/>
              </a:rPr>
              <a:t>In law enforcement and access control, NPR quickly identifies and tracks vehicles, bolstering security measures. </a:t>
            </a:r>
          </a:p>
          <a:p>
            <a:pPr lvl="0">
              <a:lnSpc>
                <a:spcPct val="100000"/>
              </a:lnSpc>
            </a:pPr>
            <a:r>
              <a:rPr lang="en-US" sz="1800" b="1" dirty="0">
                <a:solidFill>
                  <a:srgbClr val="FF0000"/>
                </a:solidFill>
                <a:latin typeface="MS UI Gothic" panose="020B0600070205080204" pitchFamily="34" charset="-128"/>
                <a:ea typeface="MS UI Gothic" panose="020B0600070205080204" pitchFamily="34" charset="-128"/>
              </a:rPr>
              <a:t>Traffic Management Optimization: </a:t>
            </a:r>
            <a:r>
              <a:rPr lang="en-US" sz="1800" dirty="0">
                <a:latin typeface="Monotype Corsiva" panose="03010101010201010101" pitchFamily="66" charset="0"/>
              </a:rPr>
              <a:t>NPR systems facilitate traffic flow analysis, enabling better congestion management and overall traffic control. </a:t>
            </a:r>
          </a:p>
          <a:p>
            <a:pPr lvl="0">
              <a:lnSpc>
                <a:spcPct val="100000"/>
              </a:lnSpc>
            </a:pPr>
            <a:r>
              <a:rPr lang="en-US" sz="1800" b="1" dirty="0">
                <a:solidFill>
                  <a:srgbClr val="FF0000"/>
                </a:solidFill>
                <a:latin typeface="MS UI Gothic" panose="020B0600070205080204" pitchFamily="34" charset="-128"/>
                <a:ea typeface="MS UI Gothic" panose="020B0600070205080204" pitchFamily="34" charset="-128"/>
                <a:cs typeface="Microsoft Himalaya" panose="01010100010101010101" pitchFamily="2" charset="0"/>
              </a:rPr>
              <a:t>Time and Cost Savings: </a:t>
            </a:r>
            <a:r>
              <a:rPr lang="en-US" sz="1800" dirty="0">
                <a:latin typeface="Monotype Corsiva" panose="03010101010201010101" pitchFamily="66" charset="0"/>
              </a:rPr>
              <a:t>Automation in tasks such as toll collection and parking management results in significant time and cost savings. </a:t>
            </a:r>
          </a:p>
        </p:txBody>
      </p:sp>
      <p:pic>
        <p:nvPicPr>
          <p:cNvPr id="6" name="Picture 5">
            <a:extLst>
              <a:ext uri="{FF2B5EF4-FFF2-40B4-BE49-F238E27FC236}">
                <a16:creationId xmlns:a16="http://schemas.microsoft.com/office/drawing/2014/main" id="{2B11C815-D5B5-E1ED-ADD2-476922A04652}"/>
              </a:ext>
            </a:extLst>
          </p:cNvPr>
          <p:cNvPicPr>
            <a:picLocks noChangeAspect="1"/>
          </p:cNvPicPr>
          <p:nvPr/>
        </p:nvPicPr>
        <p:blipFill>
          <a:blip r:embed="rId2">
            <a:extLst>
              <a:ext uri="{28A0092B-C50C-407E-A947-70E740481C1C}">
                <a14:useLocalDpi xmlns:a14="http://schemas.microsoft.com/office/drawing/2010/main" val="0"/>
              </a:ext>
            </a:extLst>
          </a:blip>
          <a:srcRect l="20431" r="2043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2868763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4809745" y="1035627"/>
            <a:ext cx="6034763" cy="1149650"/>
          </a:xfrm>
        </p:spPr>
        <p:txBody>
          <a:bodyPr anchor="b">
            <a:normAutofit/>
          </a:bodyPr>
          <a:lstStyle/>
          <a:p>
            <a:pPr>
              <a:lnSpc>
                <a:spcPct val="90000"/>
              </a:lnSpc>
            </a:pPr>
            <a:r>
              <a:rPr lang="en-US" sz="5600" dirty="0"/>
              <a:t> Disadvantages</a:t>
            </a:r>
          </a:p>
        </p:txBody>
      </p:sp>
      <p:sp>
        <p:nvSpPr>
          <p:cNvPr id="1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4657345" y="2588860"/>
            <a:ext cx="7278347" cy="3483864"/>
          </a:xfrm>
        </p:spPr>
        <p:txBody>
          <a:bodyPr numCol="1">
            <a:noAutofit/>
          </a:bodyPr>
          <a:lstStyle/>
          <a:p>
            <a:pPr lvl="0" algn="just">
              <a:lnSpc>
                <a:spcPct val="100000"/>
              </a:lnSpc>
              <a:buFont typeface="Wingdings" panose="05000000000000000000" pitchFamily="2" charset="2"/>
              <a:buChar char="Ø"/>
            </a:pPr>
            <a:r>
              <a:rPr lang="en-US" sz="1800" b="1" dirty="0">
                <a:solidFill>
                  <a:srgbClr val="FF0000"/>
                </a:solidFill>
                <a:latin typeface="MS UI Gothic" panose="020B0600070205080204" pitchFamily="34" charset="-128"/>
                <a:ea typeface="MS UI Gothic" panose="020B0600070205080204" pitchFamily="34" charset="-128"/>
              </a:rPr>
              <a:t>Accuracy Challenges: </a:t>
            </a:r>
            <a:r>
              <a:rPr lang="en-US" sz="1800" dirty="0">
                <a:latin typeface="Monotype Corsiva" panose="03010101010201010101" pitchFamily="66" charset="0"/>
              </a:rPr>
              <a:t>Number Plate Recognition (NPR) systems may face difficulties in accurately capturing plates under varying lighting conditions and diverse plate formats, leading to potential errors in identification.</a:t>
            </a:r>
          </a:p>
          <a:p>
            <a:pPr lvl="0" algn="just">
              <a:lnSpc>
                <a:spcPct val="100000"/>
              </a:lnSpc>
              <a:buFont typeface="Wingdings" panose="05000000000000000000" pitchFamily="2" charset="2"/>
              <a:buChar char="Ø"/>
            </a:pPr>
            <a:r>
              <a:rPr lang="en-US" sz="1800" b="1" dirty="0">
                <a:solidFill>
                  <a:srgbClr val="FF0000"/>
                </a:solidFill>
                <a:latin typeface="MS UI Gothic" panose="020B0600070205080204" pitchFamily="34" charset="-128"/>
                <a:ea typeface="MS UI Gothic" panose="020B0600070205080204" pitchFamily="34" charset="-128"/>
              </a:rPr>
              <a:t>Privacy Concerns: </a:t>
            </a:r>
            <a:r>
              <a:rPr lang="en-US" sz="1800" dirty="0">
                <a:latin typeface="Monotype Corsiva" panose="03010101010201010101" pitchFamily="66" charset="0"/>
              </a:rPr>
              <a:t>The widespread use of NPR raises privacy concerns as it involves constant monitoring and recording of license plates, potentially infringing on individuals' privacy rights and invoking surveillance apprehensions.</a:t>
            </a:r>
          </a:p>
          <a:p>
            <a:pPr lvl="0" algn="just">
              <a:lnSpc>
                <a:spcPct val="100000"/>
              </a:lnSpc>
              <a:buFont typeface="Wingdings" panose="05000000000000000000" pitchFamily="2" charset="2"/>
              <a:buChar char="Ø"/>
            </a:pPr>
            <a:r>
              <a:rPr lang="en-US" sz="1800" b="1" dirty="0">
                <a:solidFill>
                  <a:srgbClr val="FF0000"/>
                </a:solidFill>
                <a:latin typeface="MS UI Gothic" panose="020B0600070205080204" pitchFamily="34" charset="-128"/>
                <a:ea typeface="MS UI Gothic" panose="020B0600070205080204" pitchFamily="34" charset="-128"/>
              </a:rPr>
              <a:t>High Initial Costs: </a:t>
            </a:r>
            <a:r>
              <a:rPr lang="en-US" sz="1800" dirty="0">
                <a:latin typeface="Monotype Corsiva" panose="03010101010201010101" pitchFamily="66" charset="0"/>
              </a:rPr>
              <a:t>Implementing NPR systems can require significant initial investments in hardware, software, and infrastructure, making it financially challenging for some organizations or regions to adopt this technology.</a:t>
            </a:r>
          </a:p>
          <a:p>
            <a:pPr lvl="0" algn="just">
              <a:lnSpc>
                <a:spcPct val="100000"/>
              </a:lnSpc>
              <a:buFont typeface="Wingdings" panose="05000000000000000000" pitchFamily="2" charset="2"/>
              <a:buChar char="Ø"/>
            </a:pPr>
            <a:r>
              <a:rPr lang="en-US" sz="1800" b="1" dirty="0">
                <a:solidFill>
                  <a:srgbClr val="FF0000"/>
                </a:solidFill>
                <a:latin typeface="MS UI Gothic" panose="020B0600070205080204" pitchFamily="34" charset="-128"/>
                <a:ea typeface="MS UI Gothic" panose="020B0600070205080204" pitchFamily="34" charset="-128"/>
              </a:rPr>
              <a:t>Dependency on Technology: </a:t>
            </a:r>
            <a:r>
              <a:rPr lang="en-US" sz="1800" dirty="0">
                <a:latin typeface="Monotype Corsiva" panose="03010101010201010101" pitchFamily="66" charset="0"/>
              </a:rPr>
              <a:t>NPR systems are susceptible to technical failures, and their effectiveness heavily relies on the proper functioning of cameras, sensors, and software. System malfunctions or glitches may compromise their reliability.</a:t>
            </a:r>
          </a:p>
        </p:txBody>
      </p:sp>
      <p:pic>
        <p:nvPicPr>
          <p:cNvPr id="6" name="Picture 5">
            <a:extLst>
              <a:ext uri="{FF2B5EF4-FFF2-40B4-BE49-F238E27FC236}">
                <a16:creationId xmlns:a16="http://schemas.microsoft.com/office/drawing/2014/main" id="{4B6DF256-0621-1F85-A6E6-3ED1E1C4071B}"/>
              </a:ext>
            </a:extLst>
          </p:cNvPr>
          <p:cNvPicPr>
            <a:picLocks noChangeAspect="1"/>
          </p:cNvPicPr>
          <p:nvPr/>
        </p:nvPicPr>
        <p:blipFill>
          <a:blip r:embed="rId2">
            <a:extLst>
              <a:ext uri="{28A0092B-C50C-407E-A947-70E740481C1C}">
                <a14:useLocalDpi xmlns:a14="http://schemas.microsoft.com/office/drawing/2010/main" val="0"/>
              </a:ext>
            </a:extLst>
          </a:blip>
          <a:srcRect l="20431" r="2043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pic>
        <p:nvPicPr>
          <p:cNvPr id="4" name="Picture 3">
            <a:extLst>
              <a:ext uri="{FF2B5EF4-FFF2-40B4-BE49-F238E27FC236}">
                <a16:creationId xmlns:a16="http://schemas.microsoft.com/office/drawing/2014/main" id="{255B7680-FD70-4B65-75A6-D81D66B6E706}"/>
              </a:ext>
            </a:extLst>
          </p:cNvPr>
          <p:cNvPicPr>
            <a:picLocks noChangeAspect="1"/>
          </p:cNvPicPr>
          <p:nvPr/>
        </p:nvPicPr>
        <p:blipFill>
          <a:blip r:embed="rId3"/>
          <a:stretch>
            <a:fillRect/>
          </a:stretch>
        </p:blipFill>
        <p:spPr>
          <a:xfrm>
            <a:off x="0" y="55418"/>
            <a:ext cx="4657345" cy="6858000"/>
          </a:xfrm>
          <a:prstGeom prst="rect">
            <a:avLst/>
          </a:prstGeom>
        </p:spPr>
      </p:pic>
    </p:spTree>
    <p:extLst>
      <p:ext uri="{BB962C8B-B14F-4D97-AF65-F5344CB8AC3E}">
        <p14:creationId xmlns:p14="http://schemas.microsoft.com/office/powerpoint/2010/main" val="26950663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EEDBE-8EEF-B6F1-2958-7F0C53B9DB72}"/>
              </a:ext>
            </a:extLst>
          </p:cNvPr>
          <p:cNvSpPr>
            <a:spLocks noGrp="1"/>
          </p:cNvSpPr>
          <p:nvPr>
            <p:ph type="title"/>
          </p:nvPr>
        </p:nvSpPr>
        <p:spPr>
          <a:xfrm>
            <a:off x="390331" y="0"/>
            <a:ext cx="10515600" cy="1325563"/>
          </a:xfrm>
        </p:spPr>
        <p:txBody>
          <a:bodyPr/>
          <a:lstStyle/>
          <a:p>
            <a:r>
              <a:rPr lang="en-IN" dirty="0"/>
              <a:t>CODING </a:t>
            </a:r>
          </a:p>
        </p:txBody>
      </p:sp>
      <p:sp>
        <p:nvSpPr>
          <p:cNvPr id="3" name="Content Placeholder 2">
            <a:extLst>
              <a:ext uri="{FF2B5EF4-FFF2-40B4-BE49-F238E27FC236}">
                <a16:creationId xmlns:a16="http://schemas.microsoft.com/office/drawing/2014/main" id="{03B3B773-2A90-0ECF-FF13-87B05BB686F6}"/>
              </a:ext>
            </a:extLst>
          </p:cNvPr>
          <p:cNvSpPr>
            <a:spLocks noGrp="1"/>
          </p:cNvSpPr>
          <p:nvPr>
            <p:ph idx="1"/>
          </p:nvPr>
        </p:nvSpPr>
        <p:spPr>
          <a:xfrm>
            <a:off x="838199" y="1101013"/>
            <a:ext cx="10515601" cy="5756988"/>
          </a:xfrm>
        </p:spPr>
        <p:txBody>
          <a:bodyPr numCol="2">
            <a:noAutofit/>
          </a:bodyPr>
          <a:lstStyle/>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import tensorflow as tf</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from tensorflow import keras </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from keras import layers, models</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from keras.preprocessing.image import ImageDataGenerator</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from keras.models import load_model</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import cv2</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import pytesseract</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import numpy as np</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import imutils</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train_path = 'license_plates/train'</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test_path = 'license_plates/test'</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img_height, img_width = 128, 128</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batch_size = 32</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train_datagen = ImageDataGenerator(</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rescale=1./255,</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rotation_range=20,</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width_shift_range=0.2,</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height_shift_range=0.2,</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shear_range=0.2,</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zoom_range</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=0.2,</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horizontal_flip</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=True,</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fill_mode</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='nearest'</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a:t>
            </a:r>
          </a:p>
          <a:p>
            <a:pPr marL="0" indent="0">
              <a:buNone/>
            </a:pPr>
            <a:b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b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test_datagen = ImageDataGenerator(rescale=1./255)</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train_generator = train_datagen.flow_from_directory('license_plates/train', target_size=(img_height, img_width), batch_size=batch_size, class_mode='binary')</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test_generator = test_datagen.flow_from_directory('license_plates/test', target_size=(img_height, img_width), batch_size=batch_size, class_mode='binary')</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model = models.Sequential([</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layers.Conv2D(32, (3, 3), activation='</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relu</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input_shape=(img_height, img_width, 3)),</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layers.MaxPooling2D((2, 2)),</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layers.Conv2D(64, (3, 3), activation='</a:t>
            </a:r>
            <a:r>
              <a:rPr lang="en-IN" sz="1050" b="1" dirty="0" err="1">
                <a:effectLst/>
                <a:latin typeface="Cascadia Code" panose="020B0609020000020004" pitchFamily="49" charset="0"/>
                <a:ea typeface="Cascadia Code" panose="020B0609020000020004" pitchFamily="49" charset="0"/>
                <a:cs typeface="Cascadia Code" panose="020B0609020000020004" pitchFamily="49" charset="0"/>
              </a:rPr>
              <a:t>relu</a:t>
            </a: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layers.MaxPooling2D((2, 2)),</a:t>
            </a:r>
          </a:p>
          <a:p>
            <a:pPr marL="0" indent="0">
              <a:buNone/>
            </a:pPr>
            <a:r>
              <a:rPr lang="en-IN" sz="1050" b="1" dirty="0">
                <a:effectLst/>
                <a:latin typeface="Cascadia Code" panose="020B0609020000020004" pitchFamily="49" charset="0"/>
                <a:ea typeface="Cascadia Code" panose="020B0609020000020004" pitchFamily="49" charset="0"/>
                <a:cs typeface="Cascadia Code" panose="020B0609020000020004" pitchFamily="49" charset="0"/>
              </a:rPr>
              <a:t>    layers.Flatten(),</a:t>
            </a:r>
          </a:p>
        </p:txBody>
      </p:sp>
    </p:spTree>
    <p:extLst>
      <p:ext uri="{BB962C8B-B14F-4D97-AF65-F5344CB8AC3E}">
        <p14:creationId xmlns:p14="http://schemas.microsoft.com/office/powerpoint/2010/main" val="1023172462"/>
      </p:ext>
    </p:extLst>
  </p:cSld>
  <p:clrMapOvr>
    <a:masterClrMapping/>
  </p:clrMapOvr>
</p:sld>
</file>

<file path=ppt/theme/theme1.xml><?xml version="1.0" encoding="utf-8"?>
<a:theme xmlns:a="http://schemas.openxmlformats.org/drawingml/2006/main" name="Sketchy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Matrix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docProps/app.xml><?xml version="1.0" encoding="utf-8"?>
<Properties xmlns="http://schemas.openxmlformats.org/officeDocument/2006/extended-properties" xmlns:vt="http://schemas.openxmlformats.org/officeDocument/2006/docPropsVTypes">
  <TotalTime>139</TotalTime>
  <Words>1875</Words>
  <Application>Microsoft Office PowerPoint</Application>
  <PresentationFormat>Widescreen</PresentationFormat>
  <Paragraphs>128</Paragraphs>
  <Slides>16</Slides>
  <Notes>0</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16</vt:i4>
      </vt:variant>
    </vt:vector>
  </HeadingPairs>
  <TitlesOfParts>
    <vt:vector size="29" baseType="lpstr">
      <vt:lpstr>MS UI Gothic</vt:lpstr>
      <vt:lpstr>Arial</vt:lpstr>
      <vt:lpstr>Avenir Next LT Pro</vt:lpstr>
      <vt:lpstr>Bahnschrift</vt:lpstr>
      <vt:lpstr>Cascadia Code</vt:lpstr>
      <vt:lpstr>Ink Free</vt:lpstr>
      <vt:lpstr>Modern Love</vt:lpstr>
      <vt:lpstr>Monotype Corsiva</vt:lpstr>
      <vt:lpstr>The Hand</vt:lpstr>
      <vt:lpstr>Viner Hand ITC</vt:lpstr>
      <vt:lpstr>Wingdings</vt:lpstr>
      <vt:lpstr>SketchyVTI</vt:lpstr>
      <vt:lpstr>MatrixVTI</vt:lpstr>
      <vt:lpstr>“Watchful Eye: Enhancing Security through License Plate Recognition Technology using Python Programming” </vt:lpstr>
      <vt:lpstr>Abstract</vt:lpstr>
      <vt:lpstr>Introduction</vt:lpstr>
      <vt:lpstr>Best Studies</vt:lpstr>
      <vt:lpstr>Literature Survey</vt:lpstr>
      <vt:lpstr>Steps Involved</vt:lpstr>
      <vt:lpstr> Advantages</vt:lpstr>
      <vt:lpstr> Disadvantages</vt:lpstr>
      <vt:lpstr>CODING </vt:lpstr>
      <vt:lpstr>CODING</vt:lpstr>
      <vt:lpstr>INPUT DATASET</vt:lpstr>
      <vt:lpstr>OUTPUT</vt:lpstr>
      <vt:lpstr> Results:</vt:lpstr>
      <vt:lpstr> Future Directions</vt:lpstr>
      <vt:lpstr> 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pavankumar gangalapudi</cp:lastModifiedBy>
  <cp:revision>15</cp:revision>
  <dcterms:created xsi:type="dcterms:W3CDTF">2024-02-14T16:42:32Z</dcterms:created>
  <dcterms:modified xsi:type="dcterms:W3CDTF">2024-03-20T03:27:35Z</dcterms:modified>
</cp:coreProperties>
</file>